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4" r:id="rId2"/>
    <p:sldId id="275" r:id="rId3"/>
    <p:sldId id="274" r:id="rId4"/>
    <p:sldId id="267" r:id="rId5"/>
    <p:sldId id="271" r:id="rId6"/>
    <p:sldId id="268" r:id="rId7"/>
    <p:sldId id="263" r:id="rId8"/>
    <p:sldId id="280" r:id="rId9"/>
    <p:sldId id="270" r:id="rId10"/>
    <p:sldId id="279" r:id="rId11"/>
    <p:sldId id="272" r:id="rId12"/>
    <p:sldId id="27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l Majernik"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4"/>
    <a:srgbClr val="FFA2FF"/>
    <a:srgbClr val="8F4899"/>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80718" autoAdjust="0"/>
  </p:normalViewPr>
  <p:slideViewPr>
    <p:cSldViewPr snapToGrid="0" snapToObjects="1">
      <p:cViewPr varScale="1">
        <p:scale>
          <a:sx n="60" d="100"/>
          <a:sy n="60" d="100"/>
        </p:scale>
        <p:origin x="11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0A376-FA4B-9949-8AAD-1C21E4BA6423}" type="datetimeFigureOut">
              <a:rPr lang="en-US" smtClean="0"/>
              <a:t>9/15/2021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39529-8C41-EF4F-BFDF-7A2294E93DB1}" type="slidenum">
              <a:rPr lang="en-US" smtClean="0"/>
              <a:t>‹#›</a:t>
            </a:fld>
            <a:endParaRPr lang="en-US" dirty="0"/>
          </a:p>
        </p:txBody>
      </p:sp>
    </p:spTree>
    <p:extLst>
      <p:ext uri="{BB962C8B-B14F-4D97-AF65-F5344CB8AC3E}">
        <p14:creationId xmlns:p14="http://schemas.microsoft.com/office/powerpoint/2010/main" val="38838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page</a:t>
            </a:r>
          </a:p>
          <a:p>
            <a:r>
              <a:rPr lang="en-US" dirty="0"/>
              <a:t>Share the name of the presentation or resource</a:t>
            </a:r>
          </a:p>
        </p:txBody>
      </p:sp>
      <p:sp>
        <p:nvSpPr>
          <p:cNvPr id="4" name="Slide Number Placeholder 3"/>
          <p:cNvSpPr>
            <a:spLocks noGrp="1"/>
          </p:cNvSpPr>
          <p:nvPr>
            <p:ph type="sldNum" sz="quarter" idx="5"/>
          </p:nvPr>
        </p:nvSpPr>
        <p:spPr/>
        <p:txBody>
          <a:bodyPr/>
          <a:lstStyle/>
          <a:p>
            <a:fld id="{30B39529-8C41-EF4F-BFDF-7A2294E93DB1}" type="slidenum">
              <a:rPr lang="en-US" smtClean="0"/>
              <a:t>1</a:t>
            </a:fld>
            <a:endParaRPr lang="en-US" dirty="0"/>
          </a:p>
        </p:txBody>
      </p:sp>
    </p:spTree>
    <p:extLst>
      <p:ext uri="{BB962C8B-B14F-4D97-AF65-F5344CB8AC3E}">
        <p14:creationId xmlns:p14="http://schemas.microsoft.com/office/powerpoint/2010/main" val="340124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Explain how to use the resource.</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The community will have a course of action to implement the same day and the following week. Also, a tip on a potential obstacle and workaround they may face when using the resource.</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Use a maximum of 300 characters to explain the next steps.</a:t>
            </a:r>
          </a:p>
          <a:p>
            <a:r>
              <a:rPr lang="en-CA" sz="1200" kern="1200" dirty="0">
                <a:solidFill>
                  <a:schemeClr val="tx1"/>
                </a:solidFill>
                <a:effectLst/>
                <a:latin typeface="+mn-lt"/>
                <a:ea typeface="+mn-ea"/>
                <a:cs typeface="+mn-cs"/>
              </a:rPr>
              <a:t>E.g.</a:t>
            </a:r>
          </a:p>
          <a:p>
            <a:r>
              <a:rPr lang="en-CA" sz="1200" kern="1200" dirty="0">
                <a:solidFill>
                  <a:schemeClr val="tx1"/>
                </a:solidFill>
                <a:effectLst/>
                <a:latin typeface="+mn-lt"/>
                <a:ea typeface="+mn-ea"/>
                <a:cs typeface="+mn-cs"/>
              </a:rPr>
              <a:t>Your next steps for getting the most out of the Submission guide is to:</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immediately create a user login online at www.csae.com/resourcesubmission</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next activity is to create the one-sentence statement</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 challenge when working with the tool is to get caught by semantics i.e., Analysis paralysis. To avoid that, limit the amount of time you can spend developing your one-sentence statement to 2 hours maximum.</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12</a:t>
            </a:fld>
            <a:endParaRPr lang="en-US" dirty="0"/>
          </a:p>
        </p:txBody>
      </p:sp>
    </p:spTree>
    <p:extLst>
      <p:ext uri="{BB962C8B-B14F-4D97-AF65-F5344CB8AC3E}">
        <p14:creationId xmlns:p14="http://schemas.microsoft.com/office/powerpoint/2010/main" val="387771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13</a:t>
            </a:fld>
            <a:endParaRPr lang="en-US" dirty="0"/>
          </a:p>
        </p:txBody>
      </p:sp>
    </p:spTree>
    <p:extLst>
      <p:ext uri="{BB962C8B-B14F-4D97-AF65-F5344CB8AC3E}">
        <p14:creationId xmlns:p14="http://schemas.microsoft.com/office/powerpoint/2010/main" val="400146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Share the situation before building your solution. </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A one or two-sentence description that explains the need your association faced. </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Use a maximum of 3 bullet points to describe what was happening and the impact on the association and their members.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E.g. Our community wants to share their experience and knowledge, but the process of sharing the information is cumbersome and complex.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The community didn't use existing resources to their maximum potential.</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Using multiple platforms created internal and external confusion.</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4</a:t>
            </a:fld>
            <a:endParaRPr lang="en-US" dirty="0"/>
          </a:p>
        </p:txBody>
      </p:sp>
    </p:spTree>
    <p:extLst>
      <p:ext uri="{BB962C8B-B14F-4D97-AF65-F5344CB8AC3E}">
        <p14:creationId xmlns:p14="http://schemas.microsoft.com/office/powerpoint/2010/main" val="391907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Share what solutions/ fixes you tried before this solution.</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Bulleted list of tools, template, processes or procedures</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Use a maximum of 5 bullets to list what you already tried.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E.g. We've tried using</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Pheeploop</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Website</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Association Connect</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Emails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Manual processes.</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5</a:t>
            </a:fld>
            <a:endParaRPr lang="en-US" dirty="0"/>
          </a:p>
        </p:txBody>
      </p:sp>
    </p:spTree>
    <p:extLst>
      <p:ext uri="{BB962C8B-B14F-4D97-AF65-F5344CB8AC3E}">
        <p14:creationId xmlns:p14="http://schemas.microsoft.com/office/powerpoint/2010/main" val="159666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Share the steps you/your team took to build arrive at the solution.</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Brief description of the steps you took towards solving your problem.</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Use a maximum of 500 characters to describe the process. If possible, keep the description too short sentences, one sentence per bullet point.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E.g. </a:t>
            </a:r>
          </a:p>
          <a:p>
            <a:pPr marL="228600" indent="-228600">
              <a:buFont typeface="+mj-lt"/>
              <a:buAutoNum type="arabicPeriod"/>
            </a:pPr>
            <a:r>
              <a:rPr lang="en-CA" sz="1200" kern="1200" dirty="0">
                <a:solidFill>
                  <a:schemeClr val="tx1"/>
                </a:solidFill>
                <a:effectLst/>
                <a:latin typeface="+mn-lt"/>
                <a:ea typeface="+mn-ea"/>
                <a:cs typeface="+mn-cs"/>
              </a:rPr>
              <a:t>Reviewed our submission processes.</a:t>
            </a:r>
          </a:p>
          <a:p>
            <a:pPr marL="228600" indent="-228600">
              <a:buFont typeface="+mj-lt"/>
              <a:buAutoNum type="arabicPeriod"/>
            </a:pPr>
            <a:r>
              <a:rPr lang="en-CA" sz="1200" kern="1200" dirty="0">
                <a:solidFill>
                  <a:schemeClr val="tx1"/>
                </a:solidFill>
                <a:effectLst/>
                <a:latin typeface="+mn-lt"/>
                <a:ea typeface="+mn-ea"/>
                <a:cs typeface="+mn-cs"/>
              </a:rPr>
              <a:t>Ran interviews with staff and stakeholders to identify the challenges and opportunities.</a:t>
            </a:r>
          </a:p>
          <a:p>
            <a:pPr marL="228600" indent="-228600">
              <a:buFont typeface="+mj-lt"/>
              <a:buAutoNum type="arabicPeriod"/>
            </a:pPr>
            <a:r>
              <a:rPr lang="en-CA" sz="1200" kern="1200" dirty="0">
                <a:solidFill>
                  <a:schemeClr val="tx1"/>
                </a:solidFill>
                <a:effectLst/>
                <a:latin typeface="+mn-lt"/>
                <a:ea typeface="+mn-ea"/>
                <a:cs typeface="+mn-cs"/>
              </a:rPr>
              <a:t>Reviewed quantitative and qualitative data from the community surveys.</a:t>
            </a:r>
          </a:p>
          <a:p>
            <a:pPr marL="228600" indent="-228600">
              <a:buFont typeface="+mj-lt"/>
              <a:buAutoNum type="arabicPeriod"/>
            </a:pPr>
            <a:r>
              <a:rPr lang="en-CA" sz="1200" kern="1200" dirty="0">
                <a:solidFill>
                  <a:schemeClr val="tx1"/>
                </a:solidFill>
                <a:effectLst/>
                <a:latin typeface="+mn-lt"/>
                <a:ea typeface="+mn-ea"/>
                <a:cs typeface="+mn-cs"/>
              </a:rPr>
              <a:t>Reviewed other similar associations' resource tools and submission processes.</a:t>
            </a:r>
          </a:p>
          <a:p>
            <a:pPr marL="228600" indent="-228600">
              <a:buFont typeface="+mj-lt"/>
              <a:buAutoNum type="arabicPeriod"/>
            </a:pPr>
            <a:r>
              <a:rPr lang="en-CA" sz="1200" kern="1200" dirty="0">
                <a:solidFill>
                  <a:schemeClr val="tx1"/>
                </a:solidFill>
                <a:effectLst/>
                <a:latin typeface="+mn-lt"/>
                <a:ea typeface="+mn-ea"/>
                <a:cs typeface="+mn-cs"/>
              </a:rPr>
              <a:t>Classified our needs and goals.</a:t>
            </a:r>
          </a:p>
          <a:p>
            <a:pPr marL="228600" indent="-228600">
              <a:buFont typeface="+mj-lt"/>
              <a:buAutoNum type="arabicPeriod"/>
            </a:pPr>
            <a:r>
              <a:rPr lang="en-CA" sz="1200" kern="1200" dirty="0">
                <a:solidFill>
                  <a:schemeClr val="tx1"/>
                </a:solidFill>
                <a:effectLst/>
                <a:latin typeface="+mn-lt"/>
                <a:ea typeface="+mn-ea"/>
                <a:cs typeface="+mn-cs"/>
              </a:rPr>
              <a:t>Eliminated solutions that wouldn't work.</a:t>
            </a:r>
          </a:p>
          <a:p>
            <a:pPr marL="228600" indent="-228600">
              <a:buFont typeface="+mj-lt"/>
              <a:buAutoNum type="arabicPeriod"/>
            </a:pPr>
            <a:r>
              <a:rPr lang="en-CA" sz="1200" kern="1200" dirty="0">
                <a:solidFill>
                  <a:schemeClr val="tx1"/>
                </a:solidFill>
                <a:effectLst/>
                <a:latin typeface="+mn-lt"/>
                <a:ea typeface="+mn-ea"/>
                <a:cs typeface="+mn-cs"/>
              </a:rPr>
              <a:t>Created an implementation plan, we all agreed on. </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6</a:t>
            </a:fld>
            <a:endParaRPr lang="en-US" dirty="0"/>
          </a:p>
        </p:txBody>
      </p:sp>
    </p:spTree>
    <p:extLst>
      <p:ext uri="{BB962C8B-B14F-4D97-AF65-F5344CB8AC3E}">
        <p14:creationId xmlns:p14="http://schemas.microsoft.com/office/powerpoint/2010/main" val="388852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Explain which human and financial resources were allocated to building the resource.</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Describe what it took for the resource to be build include:</a:t>
            </a:r>
          </a:p>
          <a:p>
            <a:r>
              <a:rPr lang="en-CA" sz="1200" kern="1200" dirty="0">
                <a:solidFill>
                  <a:schemeClr val="tx1"/>
                </a:solidFill>
                <a:effectLst/>
                <a:latin typeface="+mn-lt"/>
                <a:ea typeface="+mn-ea"/>
                <a:cs typeface="+mn-cs"/>
              </a:rPr>
              <a:t>A list of human resources and a role they played.</a:t>
            </a:r>
          </a:p>
          <a:p>
            <a:r>
              <a:rPr lang="en-CA" sz="1200" kern="1200" dirty="0">
                <a:solidFill>
                  <a:schemeClr val="tx1"/>
                </a:solidFill>
                <a:effectLst/>
                <a:latin typeface="+mn-lt"/>
                <a:ea typeface="+mn-ea"/>
                <a:cs typeface="+mn-cs"/>
              </a:rPr>
              <a:t>Total Time Spent, and </a:t>
            </a:r>
          </a:p>
          <a:p>
            <a:r>
              <a:rPr lang="en-CA" sz="1200" kern="1200" dirty="0">
                <a:solidFill>
                  <a:schemeClr val="tx1"/>
                </a:solidFill>
                <a:effectLst/>
                <a:latin typeface="+mn-lt"/>
                <a:ea typeface="+mn-ea"/>
                <a:cs typeface="+mn-cs"/>
              </a:rPr>
              <a:t>The total budget allocated to developing the solution.</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Bulleted list </a:t>
            </a:r>
          </a:p>
          <a:p>
            <a:r>
              <a:rPr lang="en-CA" sz="1200" kern="1200" dirty="0">
                <a:solidFill>
                  <a:schemeClr val="tx1"/>
                </a:solidFill>
                <a:effectLst/>
                <a:latin typeface="+mn-lt"/>
                <a:ea typeface="+mn-ea"/>
                <a:cs typeface="+mn-cs"/>
              </a:rPr>
              <a:t>E.g.</a:t>
            </a:r>
          </a:p>
          <a:p>
            <a:r>
              <a:rPr lang="en-CA" sz="1200" kern="1200" dirty="0">
                <a:solidFill>
                  <a:schemeClr val="tx1"/>
                </a:solidFill>
                <a:effectLst/>
                <a:latin typeface="+mn-lt"/>
                <a:ea typeface="+mn-ea"/>
                <a:cs typeface="+mn-cs"/>
              </a:rPr>
              <a:t>Team/ Total time spent</a:t>
            </a:r>
          </a:p>
          <a:p>
            <a:r>
              <a:rPr lang="en-CA" sz="1200" kern="1200" dirty="0">
                <a:solidFill>
                  <a:schemeClr val="tx1"/>
                </a:solidFill>
                <a:effectLst/>
                <a:latin typeface="+mn-lt"/>
                <a:ea typeface="+mn-ea"/>
                <a:cs typeface="+mn-cs"/>
              </a:rPr>
              <a:t>Danielle, Sponsor</a:t>
            </a:r>
          </a:p>
          <a:p>
            <a:r>
              <a:rPr lang="en-CA" sz="1200" kern="1200" dirty="0">
                <a:solidFill>
                  <a:schemeClr val="tx1"/>
                </a:solidFill>
                <a:effectLst/>
                <a:latin typeface="+mn-lt"/>
                <a:ea typeface="+mn-ea"/>
                <a:cs typeface="+mn-cs"/>
              </a:rPr>
              <a:t>Claudette, Designer</a:t>
            </a:r>
          </a:p>
          <a:p>
            <a:r>
              <a:rPr lang="en-CA" sz="1200" kern="1200" dirty="0">
                <a:solidFill>
                  <a:schemeClr val="tx1"/>
                </a:solidFill>
                <a:effectLst/>
                <a:latin typeface="+mn-lt"/>
                <a:ea typeface="+mn-ea"/>
                <a:cs typeface="+mn-cs"/>
              </a:rPr>
              <a:t>Eve, Project Manager</a:t>
            </a:r>
          </a:p>
          <a:p>
            <a:r>
              <a:rPr lang="en-CA" sz="1200" kern="1200" dirty="0">
                <a:solidFill>
                  <a:schemeClr val="tx1"/>
                </a:solidFill>
                <a:effectLst/>
                <a:latin typeface="+mn-lt"/>
                <a:ea typeface="+mn-ea"/>
                <a:cs typeface="+mn-cs"/>
              </a:rPr>
              <a:t>Casey, Developer</a:t>
            </a:r>
          </a:p>
          <a:p>
            <a:r>
              <a:rPr lang="en-CA" sz="1200" kern="1200" dirty="0">
                <a:solidFill>
                  <a:schemeClr val="tx1"/>
                </a:solidFill>
                <a:effectLst/>
                <a:latin typeface="+mn-lt"/>
                <a:ea typeface="+mn-ea"/>
                <a:cs typeface="+mn-cs"/>
              </a:rPr>
              <a:t>Emma, Developer</a:t>
            </a:r>
          </a:p>
          <a:p>
            <a:r>
              <a:rPr lang="en-CA" sz="1200" kern="1200" dirty="0">
                <a:solidFill>
                  <a:schemeClr val="tx1"/>
                </a:solidFill>
                <a:effectLst/>
                <a:latin typeface="+mn-lt"/>
                <a:ea typeface="+mn-ea"/>
                <a:cs typeface="+mn-cs"/>
              </a:rPr>
              <a:t>Vasan, Data Analyst</a:t>
            </a:r>
          </a:p>
          <a:p>
            <a:r>
              <a:rPr lang="en-CA" sz="1200" kern="1200" dirty="0">
                <a:solidFill>
                  <a:schemeClr val="tx1"/>
                </a:solidFill>
                <a:effectLst/>
                <a:latin typeface="+mn-lt"/>
                <a:ea typeface="+mn-ea"/>
                <a:cs typeface="+mn-cs"/>
              </a:rPr>
              <a:t>Penny, Marketing</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Time Spent: 93 hours</a:t>
            </a:r>
          </a:p>
          <a:p>
            <a:r>
              <a:rPr lang="en-CA" sz="1200" kern="1200" dirty="0">
                <a:solidFill>
                  <a:schemeClr val="tx1"/>
                </a:solidFill>
                <a:effectLst/>
                <a:latin typeface="+mn-lt"/>
                <a:ea typeface="+mn-ea"/>
                <a:cs typeface="+mn-cs"/>
              </a:rPr>
              <a:t>Financial investment: $9,635</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7</a:t>
            </a:fld>
            <a:endParaRPr lang="en-US" dirty="0"/>
          </a:p>
        </p:txBody>
      </p:sp>
    </p:spTree>
    <p:extLst>
      <p:ext uri="{BB962C8B-B14F-4D97-AF65-F5344CB8AC3E}">
        <p14:creationId xmlns:p14="http://schemas.microsoft.com/office/powerpoint/2010/main" val="423016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Share your learnings from the experience</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Brief explanation that answers:</a:t>
            </a:r>
          </a:p>
          <a:p>
            <a:r>
              <a:rPr lang="en-CA" sz="1200" kern="1200" dirty="0">
                <a:solidFill>
                  <a:schemeClr val="tx1"/>
                </a:solidFill>
                <a:effectLst/>
                <a:latin typeface="+mn-lt"/>
                <a:ea typeface="+mn-ea"/>
                <a:cs typeface="+mn-cs"/>
              </a:rPr>
              <a:t>What's one thing that went exceptionally well during the project that we can repeat in the future?</a:t>
            </a:r>
          </a:p>
          <a:p>
            <a:r>
              <a:rPr lang="en-CA" sz="1200" kern="1200" dirty="0">
                <a:solidFill>
                  <a:schemeClr val="tx1"/>
                </a:solidFill>
                <a:effectLst/>
                <a:latin typeface="+mn-lt"/>
                <a:ea typeface="+mn-ea"/>
                <a:cs typeface="+mn-cs"/>
              </a:rPr>
              <a:t>What's one thing that went wrong, and how could it be avoided in the future?</a:t>
            </a:r>
          </a:p>
          <a:p>
            <a:r>
              <a:rPr lang="en-CA" sz="1200" kern="1200" dirty="0">
                <a:solidFill>
                  <a:schemeClr val="tx1"/>
                </a:solidFill>
                <a:effectLst/>
                <a:latin typeface="+mn-lt"/>
                <a:ea typeface="+mn-ea"/>
                <a:cs typeface="+mn-cs"/>
              </a:rPr>
              <a:t>What's one thing we could do differently next time?</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Use a maximum of 300 characters to answer each question (one per slide)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E.g. </a:t>
            </a:r>
          </a:p>
          <a:p>
            <a:r>
              <a:rPr lang="en-CA" sz="1200" kern="1200" dirty="0">
                <a:solidFill>
                  <a:schemeClr val="tx1"/>
                </a:solidFill>
                <a:effectLst/>
                <a:latin typeface="+mn-lt"/>
                <a:ea typeface="+mn-ea"/>
                <a:cs typeface="+mn-cs"/>
              </a:rPr>
              <a:t>Well - We discussed issues frequently and resolved them quickly to meet the needs of the membership and staff.</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8</a:t>
            </a:fld>
            <a:endParaRPr lang="en-US" dirty="0"/>
          </a:p>
        </p:txBody>
      </p:sp>
    </p:spTree>
    <p:extLst>
      <p:ext uri="{BB962C8B-B14F-4D97-AF65-F5344CB8AC3E}">
        <p14:creationId xmlns:p14="http://schemas.microsoft.com/office/powerpoint/2010/main" val="16548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E.G. Wrong - We didn't find the "best" way to do things; we only found the most convenient.</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9</a:t>
            </a:fld>
            <a:endParaRPr lang="en-US" dirty="0"/>
          </a:p>
        </p:txBody>
      </p:sp>
    </p:spTree>
    <p:extLst>
      <p:ext uri="{BB962C8B-B14F-4D97-AF65-F5344CB8AC3E}">
        <p14:creationId xmlns:p14="http://schemas.microsoft.com/office/powerpoint/2010/main" val="3832454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E.G. Different - Don't jump to solutions before determining what the real problem is. Use a human performance improvement system to assess the entire situation.</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10</a:t>
            </a:fld>
            <a:endParaRPr lang="en-US" dirty="0"/>
          </a:p>
        </p:txBody>
      </p:sp>
    </p:spTree>
    <p:extLst>
      <p:ext uri="{BB962C8B-B14F-4D97-AF65-F5344CB8AC3E}">
        <p14:creationId xmlns:p14="http://schemas.microsoft.com/office/powerpoint/2010/main" val="256400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Purpose:</a:t>
            </a:r>
            <a:r>
              <a:rPr lang="en-CA" sz="1200" kern="1200" dirty="0">
                <a:solidFill>
                  <a:schemeClr val="tx1"/>
                </a:solidFill>
                <a:effectLst/>
                <a:latin typeface="+mn-lt"/>
                <a:ea typeface="+mn-ea"/>
                <a:cs typeface="+mn-cs"/>
              </a:rPr>
              <a:t> Explain the potential or actual results and benefits of using the resource.</a:t>
            </a:r>
          </a:p>
          <a:p>
            <a:r>
              <a:rPr lang="en-CA" sz="1200" b="1" kern="1200" dirty="0">
                <a:solidFill>
                  <a:schemeClr val="tx1"/>
                </a:solidFill>
                <a:effectLst/>
                <a:latin typeface="+mn-lt"/>
                <a:ea typeface="+mn-ea"/>
                <a:cs typeface="+mn-cs"/>
              </a:rPr>
              <a:t>Outcome:</a:t>
            </a:r>
            <a:r>
              <a:rPr lang="en-CA" sz="1200" kern="1200" dirty="0">
                <a:solidFill>
                  <a:schemeClr val="tx1"/>
                </a:solidFill>
                <a:effectLst/>
                <a:latin typeface="+mn-lt"/>
                <a:ea typeface="+mn-ea"/>
                <a:cs typeface="+mn-cs"/>
              </a:rPr>
              <a:t> The community will understand the potential or actual results gained by using your resource.</a:t>
            </a:r>
          </a:p>
          <a:p>
            <a:r>
              <a:rPr lang="en-CA" sz="1200" b="1" kern="1200" dirty="0">
                <a:solidFill>
                  <a:schemeClr val="tx1"/>
                </a:solidFill>
                <a:effectLst/>
                <a:latin typeface="+mn-lt"/>
                <a:ea typeface="+mn-ea"/>
                <a:cs typeface="+mn-cs"/>
              </a:rPr>
              <a:t>Format:</a:t>
            </a:r>
            <a:r>
              <a:rPr lang="en-CA" sz="1200" kern="1200" dirty="0">
                <a:solidFill>
                  <a:schemeClr val="tx1"/>
                </a:solidFill>
                <a:effectLst/>
                <a:latin typeface="+mn-lt"/>
                <a:ea typeface="+mn-ea"/>
                <a:cs typeface="+mn-cs"/>
              </a:rPr>
              <a:t> Use a maximum of 300 characters to describe the benefit you expect or have already achieved.</a:t>
            </a:r>
          </a:p>
          <a:p>
            <a:r>
              <a:rPr lang="en-CA" sz="1200" kern="1200" dirty="0">
                <a:solidFill>
                  <a:schemeClr val="tx1"/>
                </a:solidFill>
                <a:effectLst/>
                <a:latin typeface="+mn-lt"/>
                <a:ea typeface="+mn-ea"/>
                <a:cs typeface="+mn-cs"/>
              </a:rPr>
              <a:t>E.g.</a:t>
            </a:r>
          </a:p>
          <a:p>
            <a:r>
              <a:rPr lang="en-CA" sz="1200" kern="1200" dirty="0">
                <a:solidFill>
                  <a:schemeClr val="tx1"/>
                </a:solidFill>
                <a:effectLst/>
                <a:latin typeface="+mn-lt"/>
                <a:ea typeface="+mn-ea"/>
                <a:cs typeface="+mn-cs"/>
              </a:rPr>
              <a:t>By implementing the submission guide and updating our processes, we reduced the member submission time by 15%. The number of submitted resources increased by 18% per month. Administration time decreased by 28% </a:t>
            </a:r>
          </a:p>
          <a:p>
            <a:endParaRPr lang="en-US" dirty="0"/>
          </a:p>
        </p:txBody>
      </p:sp>
      <p:sp>
        <p:nvSpPr>
          <p:cNvPr id="4" name="Slide Number Placeholder 3"/>
          <p:cNvSpPr>
            <a:spLocks noGrp="1"/>
          </p:cNvSpPr>
          <p:nvPr>
            <p:ph type="sldNum" sz="quarter" idx="5"/>
          </p:nvPr>
        </p:nvSpPr>
        <p:spPr/>
        <p:txBody>
          <a:bodyPr/>
          <a:lstStyle/>
          <a:p>
            <a:fld id="{30B39529-8C41-EF4F-BFDF-7A2294E93DB1}" type="slidenum">
              <a:rPr lang="en-US" smtClean="0"/>
              <a:t>11</a:t>
            </a:fld>
            <a:endParaRPr lang="en-US" dirty="0"/>
          </a:p>
        </p:txBody>
      </p:sp>
    </p:spTree>
    <p:extLst>
      <p:ext uri="{BB962C8B-B14F-4D97-AF65-F5344CB8AC3E}">
        <p14:creationId xmlns:p14="http://schemas.microsoft.com/office/powerpoint/2010/main" val="2675340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0CDA63-F7C8-9F40-8CAE-2C488BDD7665}"/>
              </a:ext>
            </a:extLst>
          </p:cNvPr>
          <p:cNvSpPr>
            <a:spLocks noGrp="1"/>
          </p:cNvSpPr>
          <p:nvPr>
            <p:ph type="ctrTitle" hasCustomPrompt="1"/>
          </p:nvPr>
        </p:nvSpPr>
        <p:spPr>
          <a:xfrm>
            <a:off x="881449" y="1828798"/>
            <a:ext cx="6236043" cy="2036065"/>
          </a:xfrm>
        </p:spPr>
        <p:txBody>
          <a:bodyPr anchor="b">
            <a:normAutofit/>
          </a:bodyPr>
          <a:lstStyle>
            <a:lvl1pPr algn="l">
              <a:defRPr sz="4500" b="1">
                <a:solidFill>
                  <a:schemeClr val="bg1"/>
                </a:solidFill>
                <a:latin typeface="Montserrat" pitchFamily="2" charset="77"/>
                <a:cs typeface="Arial" panose="020B0604020202020204" pitchFamily="34" charset="0"/>
              </a:defRPr>
            </a:lvl1pPr>
          </a:lstStyle>
          <a:p>
            <a:r>
              <a:rPr lang="en-US" dirty="0"/>
              <a:t>Resource Name or Presentation Title</a:t>
            </a:r>
          </a:p>
        </p:txBody>
      </p:sp>
      <p:sp>
        <p:nvSpPr>
          <p:cNvPr id="3" name="Subtitle 2">
            <a:extLst>
              <a:ext uri="{FF2B5EF4-FFF2-40B4-BE49-F238E27FC236}">
                <a16:creationId xmlns="" xmlns:a16="http://schemas.microsoft.com/office/drawing/2014/main" id="{9390D878-D3D9-C34B-ABB8-5A786453EBF1}"/>
              </a:ext>
            </a:extLst>
          </p:cNvPr>
          <p:cNvSpPr>
            <a:spLocks noGrp="1"/>
          </p:cNvSpPr>
          <p:nvPr>
            <p:ph type="subTitle" idx="1"/>
          </p:nvPr>
        </p:nvSpPr>
        <p:spPr>
          <a:xfrm>
            <a:off x="881449" y="4114798"/>
            <a:ext cx="5815913" cy="1254211"/>
          </a:xfrm>
        </p:spPr>
        <p:txBody>
          <a:bodyPr>
            <a:normAutofit/>
          </a:bodyPr>
          <a:lstStyle>
            <a:lvl1pPr marL="0" indent="0" algn="l">
              <a:buNone/>
              <a:defRPr sz="2200">
                <a:solidFill>
                  <a:srgbClr val="FFA2FF"/>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 xmlns:a16="http://schemas.microsoft.com/office/drawing/2014/main" id="{8E519917-60DA-8445-B38C-BD2024AC67E5}"/>
              </a:ext>
            </a:extLst>
          </p:cNvPr>
          <p:cNvPicPr>
            <a:picLocks noChangeAspect="1"/>
          </p:cNvPicPr>
          <p:nvPr userDrawn="1"/>
        </p:nvPicPr>
        <p:blipFill>
          <a:blip r:embed="rId3"/>
          <a:stretch>
            <a:fillRect/>
          </a:stretch>
        </p:blipFill>
        <p:spPr>
          <a:xfrm>
            <a:off x="783913" y="713590"/>
            <a:ext cx="2479246" cy="795665"/>
          </a:xfrm>
          <a:prstGeom prst="rect">
            <a:avLst/>
          </a:prstGeom>
        </p:spPr>
      </p:pic>
      <p:sp>
        <p:nvSpPr>
          <p:cNvPr id="9" name="TextBox 8">
            <a:extLst>
              <a:ext uri="{FF2B5EF4-FFF2-40B4-BE49-F238E27FC236}">
                <a16:creationId xmlns="" xmlns:a16="http://schemas.microsoft.com/office/drawing/2014/main" id="{BCA96589-5E8B-9048-A920-77CAF5C94EDE}"/>
              </a:ext>
            </a:extLst>
          </p:cNvPr>
          <p:cNvSpPr txBox="1"/>
          <p:nvPr userDrawn="1"/>
        </p:nvSpPr>
        <p:spPr>
          <a:xfrm>
            <a:off x="11442357" y="9267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5103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701A7-C64F-6940-998F-21FC3F861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5D5D5C9-4675-4849-9C1A-29BDD689347E}"/>
              </a:ext>
            </a:extLst>
          </p:cNvPr>
          <p:cNvSpPr>
            <a:spLocks noGrp="1"/>
          </p:cNvSpPr>
          <p:nvPr>
            <p:ph type="pic" idx="1"/>
          </p:nvPr>
        </p:nvSpPr>
        <p:spPr>
          <a:xfrm>
            <a:off x="5183188" y="1544595"/>
            <a:ext cx="6172200" cy="43164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B4ED777F-C277-DD47-9B6B-5504CC94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F9BEAB0-050B-4C41-BBFE-87A0BC1A56E3}"/>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6" name="Footer Placeholder 5">
            <a:extLst>
              <a:ext uri="{FF2B5EF4-FFF2-40B4-BE49-F238E27FC236}">
                <a16:creationId xmlns="" xmlns:a16="http://schemas.microsoft.com/office/drawing/2014/main" id="{7643F3BA-CE2D-614D-8FBA-E403AFBAE7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B9CDCBB8-09B7-AF43-8B9B-B142F3C50FB3}"/>
              </a:ext>
            </a:extLst>
          </p:cNvPr>
          <p:cNvSpPr>
            <a:spLocks noGrp="1"/>
          </p:cNvSpPr>
          <p:nvPr>
            <p:ph type="sldNum" sz="quarter" idx="12"/>
          </p:nvPr>
        </p:nvSpPr>
        <p:spPr/>
        <p:txBody>
          <a:bodyPr/>
          <a:lstStyle/>
          <a:p>
            <a:fld id="{D95DC38E-2FEB-6348-A3EC-91967516D389}" type="slidenum">
              <a:rPr lang="en-US" smtClean="0"/>
              <a:t>‹#›</a:t>
            </a:fld>
            <a:endParaRPr lang="en-US" dirty="0"/>
          </a:p>
        </p:txBody>
      </p:sp>
      <p:pic>
        <p:nvPicPr>
          <p:cNvPr id="8" name="Google Shape;165;p26">
            <a:extLst>
              <a:ext uri="{FF2B5EF4-FFF2-40B4-BE49-F238E27FC236}">
                <a16:creationId xmlns="" xmlns:a16="http://schemas.microsoft.com/office/drawing/2014/main" id="{D61B58A9-9E3F-4541-83FE-297F0B292EAE}"/>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9" name="Google Shape;164;p26">
            <a:extLst>
              <a:ext uri="{FF2B5EF4-FFF2-40B4-BE49-F238E27FC236}">
                <a16:creationId xmlns="" xmlns:a16="http://schemas.microsoft.com/office/drawing/2014/main" id="{2101AD3C-1313-784B-A774-1456DEC55DFA}"/>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264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D08631-8380-B94B-A503-B9FAA5C323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1557C7-1189-6543-A217-FEE56E72E2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A8CC1-31FA-6B49-8C13-E1926145F120}"/>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5" name="Footer Placeholder 4">
            <a:extLst>
              <a:ext uri="{FF2B5EF4-FFF2-40B4-BE49-F238E27FC236}">
                <a16:creationId xmlns="" xmlns:a16="http://schemas.microsoft.com/office/drawing/2014/main" id="{04DBD5C2-05BC-5E43-AC79-85D6D93BB3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5C68FBA-FD3D-2F44-A810-2C0B811022DA}"/>
              </a:ext>
            </a:extLst>
          </p:cNvPr>
          <p:cNvSpPr>
            <a:spLocks noGrp="1"/>
          </p:cNvSpPr>
          <p:nvPr>
            <p:ph type="sldNum" sz="quarter" idx="12"/>
          </p:nvPr>
        </p:nvSpPr>
        <p:spPr/>
        <p:txBody>
          <a:bodyPr/>
          <a:lstStyle/>
          <a:p>
            <a:fld id="{D95DC38E-2FEB-6348-A3EC-91967516D389}" type="slidenum">
              <a:rPr lang="en-US" smtClean="0"/>
              <a:t>‹#›</a:t>
            </a:fld>
            <a:endParaRPr lang="en-US" dirty="0"/>
          </a:p>
        </p:txBody>
      </p:sp>
      <p:pic>
        <p:nvPicPr>
          <p:cNvPr id="7" name="Google Shape;165;p26">
            <a:extLst>
              <a:ext uri="{FF2B5EF4-FFF2-40B4-BE49-F238E27FC236}">
                <a16:creationId xmlns="" xmlns:a16="http://schemas.microsoft.com/office/drawing/2014/main" id="{602B6D4C-2186-AE47-83A0-F5398D196DA3}"/>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8" name="Google Shape;164;p26">
            <a:extLst>
              <a:ext uri="{FF2B5EF4-FFF2-40B4-BE49-F238E27FC236}">
                <a16:creationId xmlns="" xmlns:a16="http://schemas.microsoft.com/office/drawing/2014/main" id="{EBF2A38B-014B-5F45-A50B-66B0E3290292}"/>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913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0D2985A-37B1-FD42-ABEA-66362F62E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30CA5AA-2991-8F4F-8FEB-0748D9520E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7EA70D-7672-B64B-867F-B83A4417BC1E}"/>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5" name="Footer Placeholder 4">
            <a:extLst>
              <a:ext uri="{FF2B5EF4-FFF2-40B4-BE49-F238E27FC236}">
                <a16:creationId xmlns="" xmlns:a16="http://schemas.microsoft.com/office/drawing/2014/main" id="{55F6869B-545B-3844-A111-AB5AFA452B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473B9F0-26BB-444C-AE24-73D05087416D}"/>
              </a:ext>
            </a:extLst>
          </p:cNvPr>
          <p:cNvSpPr>
            <a:spLocks noGrp="1"/>
          </p:cNvSpPr>
          <p:nvPr>
            <p:ph type="sldNum" sz="quarter" idx="12"/>
          </p:nvPr>
        </p:nvSpPr>
        <p:spPr/>
        <p:txBody>
          <a:bodyPr/>
          <a:lstStyle/>
          <a:p>
            <a:fld id="{D95DC38E-2FEB-6348-A3EC-91967516D389}" type="slidenum">
              <a:rPr lang="en-US" smtClean="0"/>
              <a:t>‹#›</a:t>
            </a:fld>
            <a:endParaRPr lang="en-US" dirty="0"/>
          </a:p>
        </p:txBody>
      </p:sp>
      <p:sp>
        <p:nvSpPr>
          <p:cNvPr id="8" name="Google Shape;164;p26">
            <a:extLst>
              <a:ext uri="{FF2B5EF4-FFF2-40B4-BE49-F238E27FC236}">
                <a16:creationId xmlns="" xmlns:a16="http://schemas.microsoft.com/office/drawing/2014/main" id="{1307D21D-E8EF-1D42-9C30-2EB2538D5DBB}"/>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520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 Member/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7033C825-4308-D64D-8E74-8AC2587A83F3}"/>
              </a:ext>
            </a:extLst>
          </p:cNvPr>
          <p:cNvSpPr>
            <a:spLocks noGrp="1"/>
          </p:cNvSpPr>
          <p:nvPr>
            <p:ph type="title" hasCustomPrompt="1"/>
          </p:nvPr>
        </p:nvSpPr>
        <p:spPr>
          <a:xfrm>
            <a:off x="2982875" y="1739964"/>
            <a:ext cx="5851774" cy="1160399"/>
          </a:xfrm>
        </p:spPr>
        <p:txBody>
          <a:bodyPr anchor="b">
            <a:noAutofit/>
          </a:bodyPr>
          <a:lstStyle>
            <a:lvl1pPr>
              <a:defRPr sz="3600"/>
            </a:lvl1pPr>
          </a:lstStyle>
          <a:p>
            <a:r>
              <a:rPr lang="en-US" dirty="0"/>
              <a:t>NAME</a:t>
            </a:r>
            <a:br>
              <a:rPr lang="en-US" dirty="0"/>
            </a:br>
            <a:r>
              <a:rPr lang="en-US" dirty="0"/>
              <a:t>Designations</a:t>
            </a:r>
          </a:p>
        </p:txBody>
      </p:sp>
      <p:sp>
        <p:nvSpPr>
          <p:cNvPr id="14" name="Text Placeholder 2">
            <a:extLst>
              <a:ext uri="{FF2B5EF4-FFF2-40B4-BE49-F238E27FC236}">
                <a16:creationId xmlns="" xmlns:a16="http://schemas.microsoft.com/office/drawing/2014/main" id="{2A9512E7-FAF0-534A-8CA7-E5AB7CFAA58F}"/>
              </a:ext>
            </a:extLst>
          </p:cNvPr>
          <p:cNvSpPr>
            <a:spLocks noGrp="1"/>
          </p:cNvSpPr>
          <p:nvPr>
            <p:ph type="body" idx="1" hasCustomPrompt="1"/>
          </p:nvPr>
        </p:nvSpPr>
        <p:spPr>
          <a:xfrm>
            <a:off x="2982874" y="3034652"/>
            <a:ext cx="5432464" cy="625089"/>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5" name="Text Placeholder 2">
            <a:extLst>
              <a:ext uri="{FF2B5EF4-FFF2-40B4-BE49-F238E27FC236}">
                <a16:creationId xmlns="" xmlns:a16="http://schemas.microsoft.com/office/drawing/2014/main" id="{E77928AC-E221-1442-9B3F-186FEEB22E41}"/>
              </a:ext>
            </a:extLst>
          </p:cNvPr>
          <p:cNvSpPr>
            <a:spLocks noGrp="1"/>
          </p:cNvSpPr>
          <p:nvPr>
            <p:ph type="body" idx="13" hasCustomPrompt="1"/>
          </p:nvPr>
        </p:nvSpPr>
        <p:spPr>
          <a:xfrm>
            <a:off x="760411" y="4125752"/>
            <a:ext cx="6597652" cy="6250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Association</a:t>
            </a:r>
          </a:p>
        </p:txBody>
      </p:sp>
      <p:sp>
        <p:nvSpPr>
          <p:cNvPr id="21" name="Picture Placeholder 2">
            <a:extLst>
              <a:ext uri="{FF2B5EF4-FFF2-40B4-BE49-F238E27FC236}">
                <a16:creationId xmlns="" xmlns:a16="http://schemas.microsoft.com/office/drawing/2014/main" id="{39E51CDF-6682-994C-A1DE-BE4A7285EE57}"/>
              </a:ext>
            </a:extLst>
          </p:cNvPr>
          <p:cNvSpPr>
            <a:spLocks noGrp="1"/>
          </p:cNvSpPr>
          <p:nvPr>
            <p:ph type="pic" idx="14" hasCustomPrompt="1"/>
          </p:nvPr>
        </p:nvSpPr>
        <p:spPr>
          <a:xfrm>
            <a:off x="535745" y="1575045"/>
            <a:ext cx="2271212" cy="2271212"/>
          </a:xfrm>
          <a:prstGeom prst="ellipse">
            <a:avLst/>
          </a:prstGeom>
          <a:noFill/>
          <a:effectLst>
            <a:softEdge rad="0"/>
          </a:effectLst>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your picture</a:t>
            </a:r>
          </a:p>
        </p:txBody>
      </p:sp>
      <p:pic>
        <p:nvPicPr>
          <p:cNvPr id="22" name="Picture 21">
            <a:extLst>
              <a:ext uri="{FF2B5EF4-FFF2-40B4-BE49-F238E27FC236}">
                <a16:creationId xmlns="" xmlns:a16="http://schemas.microsoft.com/office/drawing/2014/main" id="{A2E7F82B-C8A9-184A-BB16-A9D0BE77C498}"/>
              </a:ext>
            </a:extLst>
          </p:cNvPr>
          <p:cNvPicPr>
            <a:picLocks noChangeAspect="1"/>
          </p:cNvPicPr>
          <p:nvPr userDrawn="1"/>
        </p:nvPicPr>
        <p:blipFill>
          <a:blip r:embed="rId3"/>
          <a:stretch>
            <a:fillRect/>
          </a:stretch>
        </p:blipFill>
        <p:spPr>
          <a:xfrm>
            <a:off x="8834649" y="5509847"/>
            <a:ext cx="2896324" cy="929518"/>
          </a:xfrm>
          <a:prstGeom prst="rect">
            <a:avLst/>
          </a:prstGeom>
        </p:spPr>
      </p:pic>
      <p:sp>
        <p:nvSpPr>
          <p:cNvPr id="16" name="Text Placeholder 2">
            <a:extLst>
              <a:ext uri="{FF2B5EF4-FFF2-40B4-BE49-F238E27FC236}">
                <a16:creationId xmlns="" xmlns:a16="http://schemas.microsoft.com/office/drawing/2014/main" id="{C908EF91-0B58-2346-866D-71937063E792}"/>
              </a:ext>
            </a:extLst>
          </p:cNvPr>
          <p:cNvSpPr>
            <a:spLocks noGrp="1"/>
          </p:cNvSpPr>
          <p:nvPr>
            <p:ph type="body" idx="15" hasCustomPrompt="1"/>
          </p:nvPr>
        </p:nvSpPr>
        <p:spPr>
          <a:xfrm>
            <a:off x="760411" y="4885130"/>
            <a:ext cx="5897564" cy="625089"/>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 Address (optional)</a:t>
            </a:r>
          </a:p>
        </p:txBody>
      </p:sp>
    </p:spTree>
    <p:extLst>
      <p:ext uri="{BB962C8B-B14F-4D97-AF65-F5344CB8AC3E}">
        <p14:creationId xmlns:p14="http://schemas.microsoft.com/office/powerpoint/2010/main" val="325404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6FB4A4C-5D94-7744-854E-A1474B469849}"/>
              </a:ext>
            </a:extLst>
          </p:cNvPr>
          <p:cNvSpPr>
            <a:spLocks noGrp="1"/>
          </p:cNvSpPr>
          <p:nvPr>
            <p:ph type="body" idx="1" hasCustomPrompt="1"/>
          </p:nvPr>
        </p:nvSpPr>
        <p:spPr>
          <a:xfrm>
            <a:off x="797692" y="910446"/>
            <a:ext cx="7203307" cy="3161491"/>
          </a:xfrm>
        </p:spPr>
        <p:txBody>
          <a:bodyPr>
            <a:normAutofit/>
          </a:bodyPr>
          <a:lstStyle>
            <a:lvl1pPr marL="0" marR="0" indent="0" algn="l" defTabSz="914400" rtl="0" eaLnBrk="1" fontAlgn="auto" latinLnBrk="0" hangingPunct="1">
              <a:lnSpc>
                <a:spcPct val="150000"/>
              </a:lnSpc>
              <a:spcBef>
                <a:spcPts val="1000"/>
              </a:spcBef>
              <a:spcAft>
                <a:spcPts val="0"/>
              </a:spcAft>
              <a:buClr>
                <a:srgbClr val="8F4899"/>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50000"/>
              </a:lnSpc>
              <a:spcBef>
                <a:spcPts val="1000"/>
              </a:spcBef>
              <a:spcAft>
                <a:spcPts val="0"/>
              </a:spcAft>
              <a:buClr>
                <a:srgbClr val="8F4899"/>
              </a:buClr>
              <a:buSzTx/>
              <a:buFont typeface="Arial" panose="020B0604020202020204" pitchFamily="34" charset="0"/>
              <a:buNone/>
              <a:tabLst/>
              <a:defRPr/>
            </a:pPr>
            <a:r>
              <a:rPr lang="en-US" dirty="0"/>
              <a:t>SHARE YOUR QUICK DESCRIPTION ONE-SENTENCE STATEMENT. E.g. Our Submission Guide is a job aid that helps CSAE members easily submit materials with the user-friendly software Open Water.</a:t>
            </a:r>
          </a:p>
        </p:txBody>
      </p:sp>
    </p:spTree>
    <p:extLst>
      <p:ext uri="{BB962C8B-B14F-4D97-AF65-F5344CB8AC3E}">
        <p14:creationId xmlns:p14="http://schemas.microsoft.com/office/powerpoint/2010/main" val="358867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7DBB7C-6896-CD40-A359-93EB10F74805}"/>
              </a:ext>
            </a:extLst>
          </p:cNvPr>
          <p:cNvSpPr>
            <a:spLocks noGrp="1"/>
          </p:cNvSpPr>
          <p:nvPr>
            <p:ph type="title"/>
          </p:nvPr>
        </p:nvSpPr>
        <p:spPr>
          <a:xfrm>
            <a:off x="838199" y="365125"/>
            <a:ext cx="9393195" cy="1325563"/>
          </a:xfrm>
        </p:spPr>
        <p:txBody>
          <a:bodyPr/>
          <a:lstStyle/>
          <a:p>
            <a:endParaRPr lang="en-US" dirty="0"/>
          </a:p>
        </p:txBody>
      </p:sp>
      <p:sp>
        <p:nvSpPr>
          <p:cNvPr id="3" name="Content Placeholder 2">
            <a:extLst>
              <a:ext uri="{FF2B5EF4-FFF2-40B4-BE49-F238E27FC236}">
                <a16:creationId xmlns="" xmlns:a16="http://schemas.microsoft.com/office/drawing/2014/main" id="{A98F423F-17AD-9346-8A65-42198A2D9068}"/>
              </a:ext>
            </a:extLst>
          </p:cNvPr>
          <p:cNvSpPr>
            <a:spLocks noGrp="1"/>
          </p:cNvSpPr>
          <p:nvPr>
            <p:ph idx="1" hasCustomPrompt="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23BF77F1-14E2-E94B-8A39-A35F041040AE}"/>
              </a:ext>
            </a:extLst>
          </p:cNvPr>
          <p:cNvSpPr>
            <a:spLocks noGrp="1"/>
          </p:cNvSpPr>
          <p:nvPr>
            <p:ph type="dt" sz="half" idx="10"/>
          </p:nvPr>
        </p:nvSpPr>
        <p:spPr>
          <a:xfrm>
            <a:off x="838200" y="6306922"/>
            <a:ext cx="2743200" cy="365125"/>
          </a:xfrm>
        </p:spPr>
        <p:txBody>
          <a:bodyPr/>
          <a:lstStyle/>
          <a:p>
            <a:fld id="{0AF94556-AB3D-F149-A98C-E5FD5D06AD7F}" type="datetimeFigureOut">
              <a:rPr lang="en-US" smtClean="0"/>
              <a:t>9/15/2021</a:t>
            </a:fld>
            <a:endParaRPr lang="en-US" dirty="0"/>
          </a:p>
        </p:txBody>
      </p:sp>
      <p:sp>
        <p:nvSpPr>
          <p:cNvPr id="5" name="Footer Placeholder 4">
            <a:extLst>
              <a:ext uri="{FF2B5EF4-FFF2-40B4-BE49-F238E27FC236}">
                <a16:creationId xmlns="" xmlns:a16="http://schemas.microsoft.com/office/drawing/2014/main" id="{7B951750-4455-C940-93D0-C9330E229871}"/>
              </a:ext>
            </a:extLst>
          </p:cNvPr>
          <p:cNvSpPr>
            <a:spLocks noGrp="1"/>
          </p:cNvSpPr>
          <p:nvPr>
            <p:ph type="ftr" sz="quarter" idx="11"/>
          </p:nvPr>
        </p:nvSpPr>
        <p:spPr>
          <a:xfrm>
            <a:off x="4038600" y="6306922"/>
            <a:ext cx="4114800" cy="365125"/>
          </a:xfrm>
        </p:spPr>
        <p:txBody>
          <a:bodyPr/>
          <a:lstStyle/>
          <a:p>
            <a:endParaRPr lang="en-US" dirty="0"/>
          </a:p>
        </p:txBody>
      </p:sp>
      <p:sp>
        <p:nvSpPr>
          <p:cNvPr id="6" name="Slide Number Placeholder 5">
            <a:extLst>
              <a:ext uri="{FF2B5EF4-FFF2-40B4-BE49-F238E27FC236}">
                <a16:creationId xmlns="" xmlns:a16="http://schemas.microsoft.com/office/drawing/2014/main" id="{85876C42-B89A-AC49-83EB-5529E1D197DF}"/>
              </a:ext>
            </a:extLst>
          </p:cNvPr>
          <p:cNvSpPr>
            <a:spLocks noGrp="1"/>
          </p:cNvSpPr>
          <p:nvPr>
            <p:ph type="sldNum" sz="quarter" idx="12"/>
          </p:nvPr>
        </p:nvSpPr>
        <p:spPr>
          <a:xfrm>
            <a:off x="8610600" y="6306922"/>
            <a:ext cx="2743200" cy="365125"/>
          </a:xfrm>
        </p:spPr>
        <p:txBody>
          <a:bodyPr/>
          <a:lstStyle/>
          <a:p>
            <a:fld id="{D95DC38E-2FEB-6348-A3EC-91967516D389}" type="slidenum">
              <a:rPr lang="en-US" smtClean="0"/>
              <a:t>‹#›</a:t>
            </a:fld>
            <a:endParaRPr lang="en-US" dirty="0"/>
          </a:p>
        </p:txBody>
      </p:sp>
      <p:pic>
        <p:nvPicPr>
          <p:cNvPr id="9" name="Google Shape;165;p26">
            <a:extLst>
              <a:ext uri="{FF2B5EF4-FFF2-40B4-BE49-F238E27FC236}">
                <a16:creationId xmlns="" xmlns:a16="http://schemas.microsoft.com/office/drawing/2014/main" id="{14B28329-81F4-644A-80F3-F988D32F4476}"/>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0" name="Google Shape;164;p26">
            <a:extLst>
              <a:ext uri="{FF2B5EF4-FFF2-40B4-BE49-F238E27FC236}">
                <a16:creationId xmlns="" xmlns:a16="http://schemas.microsoft.com/office/drawing/2014/main" id="{0E3A03FB-7121-9C45-9969-97D942DB9179}"/>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894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7DBB7C-6896-CD40-A359-93EB10F74805}"/>
              </a:ext>
            </a:extLst>
          </p:cNvPr>
          <p:cNvSpPr>
            <a:spLocks noGrp="1"/>
          </p:cNvSpPr>
          <p:nvPr>
            <p:ph type="title"/>
          </p:nvPr>
        </p:nvSpPr>
        <p:spPr>
          <a:xfrm>
            <a:off x="838199" y="365125"/>
            <a:ext cx="9393195" cy="1325563"/>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8F423F-17AD-9346-8A65-42198A2D906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23BF77F1-14E2-E94B-8A39-A35F041040AE}"/>
              </a:ext>
            </a:extLst>
          </p:cNvPr>
          <p:cNvSpPr>
            <a:spLocks noGrp="1"/>
          </p:cNvSpPr>
          <p:nvPr>
            <p:ph type="dt" sz="half" idx="10"/>
          </p:nvPr>
        </p:nvSpPr>
        <p:spPr>
          <a:xfrm>
            <a:off x="838200" y="6306922"/>
            <a:ext cx="2743200" cy="365125"/>
          </a:xfrm>
        </p:spPr>
        <p:txBody>
          <a:bodyPr/>
          <a:lstStyle/>
          <a:p>
            <a:fld id="{0AF94556-AB3D-F149-A98C-E5FD5D06AD7F}" type="datetimeFigureOut">
              <a:rPr lang="en-US" smtClean="0"/>
              <a:t>9/15/2021</a:t>
            </a:fld>
            <a:endParaRPr lang="en-US" dirty="0"/>
          </a:p>
        </p:txBody>
      </p:sp>
      <p:sp>
        <p:nvSpPr>
          <p:cNvPr id="5" name="Footer Placeholder 4">
            <a:extLst>
              <a:ext uri="{FF2B5EF4-FFF2-40B4-BE49-F238E27FC236}">
                <a16:creationId xmlns="" xmlns:a16="http://schemas.microsoft.com/office/drawing/2014/main" id="{7B951750-4455-C940-93D0-C9330E229871}"/>
              </a:ext>
            </a:extLst>
          </p:cNvPr>
          <p:cNvSpPr>
            <a:spLocks noGrp="1"/>
          </p:cNvSpPr>
          <p:nvPr>
            <p:ph type="ftr" sz="quarter" idx="11"/>
          </p:nvPr>
        </p:nvSpPr>
        <p:spPr>
          <a:xfrm>
            <a:off x="4038600" y="6306922"/>
            <a:ext cx="4114800" cy="365125"/>
          </a:xfrm>
        </p:spPr>
        <p:txBody>
          <a:bodyPr/>
          <a:lstStyle/>
          <a:p>
            <a:endParaRPr lang="en-US" dirty="0"/>
          </a:p>
        </p:txBody>
      </p:sp>
      <p:sp>
        <p:nvSpPr>
          <p:cNvPr id="6" name="Slide Number Placeholder 5">
            <a:extLst>
              <a:ext uri="{FF2B5EF4-FFF2-40B4-BE49-F238E27FC236}">
                <a16:creationId xmlns="" xmlns:a16="http://schemas.microsoft.com/office/drawing/2014/main" id="{85876C42-B89A-AC49-83EB-5529E1D197DF}"/>
              </a:ext>
            </a:extLst>
          </p:cNvPr>
          <p:cNvSpPr>
            <a:spLocks noGrp="1"/>
          </p:cNvSpPr>
          <p:nvPr>
            <p:ph type="sldNum" sz="quarter" idx="12"/>
          </p:nvPr>
        </p:nvSpPr>
        <p:spPr>
          <a:xfrm>
            <a:off x="8610600" y="6306922"/>
            <a:ext cx="2743200" cy="365125"/>
          </a:xfrm>
        </p:spPr>
        <p:txBody>
          <a:bodyPr/>
          <a:lstStyle/>
          <a:p>
            <a:fld id="{D95DC38E-2FEB-6348-A3EC-91967516D389}" type="slidenum">
              <a:rPr lang="en-US" smtClean="0"/>
              <a:t>‹#›</a:t>
            </a:fld>
            <a:endParaRPr lang="en-US" dirty="0"/>
          </a:p>
        </p:txBody>
      </p:sp>
      <p:pic>
        <p:nvPicPr>
          <p:cNvPr id="9" name="Google Shape;165;p26">
            <a:extLst>
              <a:ext uri="{FF2B5EF4-FFF2-40B4-BE49-F238E27FC236}">
                <a16:creationId xmlns="" xmlns:a16="http://schemas.microsoft.com/office/drawing/2014/main" id="{14B28329-81F4-644A-80F3-F988D32F4476}"/>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0" name="Google Shape;164;p26">
            <a:extLst>
              <a:ext uri="{FF2B5EF4-FFF2-40B4-BE49-F238E27FC236}">
                <a16:creationId xmlns="" xmlns:a16="http://schemas.microsoft.com/office/drawing/2014/main" id="{0E3A03FB-7121-9C45-9969-97D942DB9179}"/>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424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DE300E-EE5D-0D41-BCB4-E4BE0B120700}"/>
              </a:ext>
            </a:extLst>
          </p:cNvPr>
          <p:cNvSpPr>
            <a:spLocks noGrp="1"/>
          </p:cNvSpPr>
          <p:nvPr>
            <p:ph type="title" hasCustomPrompt="1"/>
          </p:nvPr>
        </p:nvSpPr>
        <p:spPr>
          <a:xfrm>
            <a:off x="838201" y="365125"/>
            <a:ext cx="9121346" cy="1325563"/>
          </a:xfrm>
        </p:spPr>
        <p:txBody>
          <a:bodyPr/>
          <a:lstStyle>
            <a:lvl1pPr>
              <a:defRPr/>
            </a:lvl1pPr>
          </a:lstStyle>
          <a:p>
            <a:r>
              <a:rPr lang="en-US" dirty="0"/>
              <a:t>Click to edit Master Click to edit</a:t>
            </a:r>
          </a:p>
        </p:txBody>
      </p:sp>
      <p:sp>
        <p:nvSpPr>
          <p:cNvPr id="3" name="Content Placeholder 2">
            <a:extLst>
              <a:ext uri="{FF2B5EF4-FFF2-40B4-BE49-F238E27FC236}">
                <a16:creationId xmlns="" xmlns:a16="http://schemas.microsoft.com/office/drawing/2014/main" id="{47057869-A0C9-C548-A86B-C82B21D337CE}"/>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CF40FE68-9A28-7E41-A7BC-BFB841DADB25}"/>
              </a:ext>
            </a:extLst>
          </p:cNvPr>
          <p:cNvSpPr>
            <a:spLocks noGrp="1"/>
          </p:cNvSpPr>
          <p:nvPr>
            <p:ph sz="half" idx="2"/>
          </p:nvPr>
        </p:nvSpPr>
        <p:spPr>
          <a:xfrm>
            <a:off x="6172200" y="1825625"/>
            <a:ext cx="5181600" cy="4351338"/>
          </a:xfrm>
        </p:spPr>
        <p:txBody>
          <a:bodyPr/>
          <a:lstStyle>
            <a:lvl1pPr>
              <a:buClr>
                <a:srgbClr val="8F4899"/>
              </a:buClr>
              <a:defRPr/>
            </a:lvl1pPr>
            <a:lvl2pPr>
              <a:buClr>
                <a:srgbClr val="8F4899"/>
              </a:buClr>
              <a:defRPr/>
            </a:lvl2pPr>
            <a:lvl3pPr>
              <a:buClr>
                <a:srgbClr val="8F4899"/>
              </a:buClr>
              <a:defRPr/>
            </a:lvl3pPr>
            <a:lvl4pPr>
              <a:buClr>
                <a:srgbClr val="8F4899"/>
              </a:buClr>
              <a:defRPr/>
            </a:lvl4pPr>
            <a:lvl5pPr>
              <a:buClr>
                <a:srgbClr val="8F4899"/>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 xmlns:a16="http://schemas.microsoft.com/office/drawing/2014/main" id="{E4A0480F-421F-5F48-9A38-B301DCE14205}"/>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6" name="Footer Placeholder 5">
            <a:extLst>
              <a:ext uri="{FF2B5EF4-FFF2-40B4-BE49-F238E27FC236}">
                <a16:creationId xmlns="" xmlns:a16="http://schemas.microsoft.com/office/drawing/2014/main" id="{363DA954-40B5-EA46-AF0D-5EFA52ED10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6F413CE5-0C55-CA4F-9410-70956DBD2AF9}"/>
              </a:ext>
            </a:extLst>
          </p:cNvPr>
          <p:cNvSpPr>
            <a:spLocks noGrp="1"/>
          </p:cNvSpPr>
          <p:nvPr>
            <p:ph type="sldNum" sz="quarter" idx="12"/>
          </p:nvPr>
        </p:nvSpPr>
        <p:spPr/>
        <p:txBody>
          <a:bodyPr/>
          <a:lstStyle/>
          <a:p>
            <a:fld id="{D95DC38E-2FEB-6348-A3EC-91967516D389}" type="slidenum">
              <a:rPr lang="en-US" smtClean="0"/>
              <a:t>‹#›</a:t>
            </a:fld>
            <a:endParaRPr lang="en-US" dirty="0"/>
          </a:p>
        </p:txBody>
      </p:sp>
      <p:pic>
        <p:nvPicPr>
          <p:cNvPr id="8" name="Google Shape;165;p26">
            <a:extLst>
              <a:ext uri="{FF2B5EF4-FFF2-40B4-BE49-F238E27FC236}">
                <a16:creationId xmlns="" xmlns:a16="http://schemas.microsoft.com/office/drawing/2014/main" id="{B48D2097-6816-7349-836B-859C5F3EAD23}"/>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0" name="Google Shape;164;p26">
            <a:extLst>
              <a:ext uri="{FF2B5EF4-FFF2-40B4-BE49-F238E27FC236}">
                <a16:creationId xmlns="" xmlns:a16="http://schemas.microsoft.com/office/drawing/2014/main" id="{D7BA438C-9359-204C-8942-461A62DF01C4}"/>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494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2BB87-6533-5A4D-9DE5-890EE85F9F58}"/>
              </a:ext>
            </a:extLst>
          </p:cNvPr>
          <p:cNvSpPr>
            <a:spLocks noGrp="1"/>
          </p:cNvSpPr>
          <p:nvPr>
            <p:ph type="title"/>
          </p:nvPr>
        </p:nvSpPr>
        <p:spPr>
          <a:xfrm>
            <a:off x="839788" y="365125"/>
            <a:ext cx="9305109"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51E0B83-8693-F74D-8E7C-B24BBDA94D00}"/>
              </a:ext>
            </a:extLst>
          </p:cNvPr>
          <p:cNvSpPr>
            <a:spLocks noGrp="1"/>
          </p:cNvSpPr>
          <p:nvPr>
            <p:ph type="body" idx="1"/>
          </p:nvPr>
        </p:nvSpPr>
        <p:spPr>
          <a:xfrm>
            <a:off x="839788" y="1681163"/>
            <a:ext cx="5157787" cy="823912"/>
          </a:xfrm>
        </p:spPr>
        <p:txBody>
          <a:bodyPr anchor="b"/>
          <a:lstStyle>
            <a:lvl1pPr marL="0" indent="0">
              <a:buNone/>
              <a:defRPr sz="2400" b="1">
                <a:solidFill>
                  <a:srgbClr val="8F48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 xmlns:a16="http://schemas.microsoft.com/office/drawing/2014/main" id="{C5F62F9E-2F67-5B42-ADD9-282DD451960A}"/>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84A65CB8-33E2-A448-922E-C131891F595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8F48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 xmlns:a16="http://schemas.microsoft.com/office/drawing/2014/main" id="{A75889CA-8B7E-3E4F-9AD7-8ADDEA39C9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CEF22F8-B435-184B-8F0C-D241E849D124}"/>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8" name="Footer Placeholder 7">
            <a:extLst>
              <a:ext uri="{FF2B5EF4-FFF2-40B4-BE49-F238E27FC236}">
                <a16:creationId xmlns="" xmlns:a16="http://schemas.microsoft.com/office/drawing/2014/main" id="{5BFB8E1B-D3E7-B14C-8D9A-2C1DD763B6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77A5C7D1-341E-794F-9B62-4F9CBFBE43DF}"/>
              </a:ext>
            </a:extLst>
          </p:cNvPr>
          <p:cNvSpPr>
            <a:spLocks noGrp="1"/>
          </p:cNvSpPr>
          <p:nvPr>
            <p:ph type="sldNum" sz="quarter" idx="12"/>
          </p:nvPr>
        </p:nvSpPr>
        <p:spPr/>
        <p:txBody>
          <a:bodyPr/>
          <a:lstStyle/>
          <a:p>
            <a:fld id="{D95DC38E-2FEB-6348-A3EC-91967516D389}" type="slidenum">
              <a:rPr lang="en-US" smtClean="0"/>
              <a:t>‹#›</a:t>
            </a:fld>
            <a:endParaRPr lang="en-US" dirty="0"/>
          </a:p>
        </p:txBody>
      </p:sp>
      <p:pic>
        <p:nvPicPr>
          <p:cNvPr id="10" name="Google Shape;165;p26">
            <a:extLst>
              <a:ext uri="{FF2B5EF4-FFF2-40B4-BE49-F238E27FC236}">
                <a16:creationId xmlns="" xmlns:a16="http://schemas.microsoft.com/office/drawing/2014/main" id="{D3B37159-942E-2B46-9214-B4DBDA49704C}"/>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11" name="Google Shape;164;p26">
            <a:extLst>
              <a:ext uri="{FF2B5EF4-FFF2-40B4-BE49-F238E27FC236}">
                <a16:creationId xmlns="" xmlns:a16="http://schemas.microsoft.com/office/drawing/2014/main" id="{AA9DD360-DEA1-0642-8234-68EB8A28F484}"/>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035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6DE171C-B05A-3844-8D72-9D3C3EFF8F29}"/>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3" name="Footer Placeholder 2">
            <a:extLst>
              <a:ext uri="{FF2B5EF4-FFF2-40B4-BE49-F238E27FC236}">
                <a16:creationId xmlns="" xmlns:a16="http://schemas.microsoft.com/office/drawing/2014/main" id="{AB30FD36-D8E5-F942-A688-4F590E12D9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1BED7802-23A7-0D4C-93A2-7CF3E52A5FCB}"/>
              </a:ext>
            </a:extLst>
          </p:cNvPr>
          <p:cNvSpPr>
            <a:spLocks noGrp="1"/>
          </p:cNvSpPr>
          <p:nvPr>
            <p:ph type="sldNum" sz="quarter" idx="12"/>
          </p:nvPr>
        </p:nvSpPr>
        <p:spPr/>
        <p:txBody>
          <a:bodyPr/>
          <a:lstStyle/>
          <a:p>
            <a:fld id="{D95DC38E-2FEB-6348-A3EC-91967516D389}" type="slidenum">
              <a:rPr lang="en-US" smtClean="0"/>
              <a:t>‹#›</a:t>
            </a:fld>
            <a:endParaRPr lang="en-US" dirty="0"/>
          </a:p>
        </p:txBody>
      </p:sp>
      <p:pic>
        <p:nvPicPr>
          <p:cNvPr id="5" name="Google Shape;165;p26">
            <a:extLst>
              <a:ext uri="{FF2B5EF4-FFF2-40B4-BE49-F238E27FC236}">
                <a16:creationId xmlns="" xmlns:a16="http://schemas.microsoft.com/office/drawing/2014/main" id="{85FA6432-53AE-8945-8D6C-BF559EBD4D5F}"/>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6" name="Google Shape;164;p26">
            <a:extLst>
              <a:ext uri="{FF2B5EF4-FFF2-40B4-BE49-F238E27FC236}">
                <a16:creationId xmlns="" xmlns:a16="http://schemas.microsoft.com/office/drawing/2014/main" id="{A4492314-72E6-D240-AEE7-9240402B3786}"/>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528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4D608-D2EE-124C-AB0E-F3FE185BC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E9894C9-D4C0-0F4D-AB8B-13F40F0515B8}"/>
              </a:ext>
            </a:extLst>
          </p:cNvPr>
          <p:cNvSpPr>
            <a:spLocks noGrp="1"/>
          </p:cNvSpPr>
          <p:nvPr>
            <p:ph idx="1"/>
          </p:nvPr>
        </p:nvSpPr>
        <p:spPr>
          <a:xfrm>
            <a:off x="5183188" y="1569308"/>
            <a:ext cx="6172200" cy="42917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87DF14-9571-594F-BD1F-F28FB0EAE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2EE049F-E7FF-EB42-8CE8-2B3B235D5000}"/>
              </a:ext>
            </a:extLst>
          </p:cNvPr>
          <p:cNvSpPr>
            <a:spLocks noGrp="1"/>
          </p:cNvSpPr>
          <p:nvPr>
            <p:ph type="dt" sz="half" idx="10"/>
          </p:nvPr>
        </p:nvSpPr>
        <p:spPr/>
        <p:txBody>
          <a:bodyPr/>
          <a:lstStyle/>
          <a:p>
            <a:fld id="{0AF94556-AB3D-F149-A98C-E5FD5D06AD7F}" type="datetimeFigureOut">
              <a:rPr lang="en-US" smtClean="0"/>
              <a:t>9/15/2021</a:t>
            </a:fld>
            <a:endParaRPr lang="en-US" dirty="0"/>
          </a:p>
        </p:txBody>
      </p:sp>
      <p:sp>
        <p:nvSpPr>
          <p:cNvPr id="6" name="Footer Placeholder 5">
            <a:extLst>
              <a:ext uri="{FF2B5EF4-FFF2-40B4-BE49-F238E27FC236}">
                <a16:creationId xmlns="" xmlns:a16="http://schemas.microsoft.com/office/drawing/2014/main" id="{4B47932F-0CAF-8D43-A8D7-C8210336DF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DC5C8972-ECA5-024B-BED7-C4B132F43BD8}"/>
              </a:ext>
            </a:extLst>
          </p:cNvPr>
          <p:cNvSpPr>
            <a:spLocks noGrp="1"/>
          </p:cNvSpPr>
          <p:nvPr>
            <p:ph type="sldNum" sz="quarter" idx="12"/>
          </p:nvPr>
        </p:nvSpPr>
        <p:spPr/>
        <p:txBody>
          <a:bodyPr/>
          <a:lstStyle/>
          <a:p>
            <a:fld id="{D95DC38E-2FEB-6348-A3EC-91967516D389}" type="slidenum">
              <a:rPr lang="en-US" smtClean="0"/>
              <a:t>‹#›</a:t>
            </a:fld>
            <a:endParaRPr lang="en-US" dirty="0"/>
          </a:p>
        </p:txBody>
      </p:sp>
      <p:pic>
        <p:nvPicPr>
          <p:cNvPr id="8" name="Google Shape;165;p26">
            <a:extLst>
              <a:ext uri="{FF2B5EF4-FFF2-40B4-BE49-F238E27FC236}">
                <a16:creationId xmlns="" xmlns:a16="http://schemas.microsoft.com/office/drawing/2014/main" id="{F1CDB3EF-B38B-E340-A47F-E9F5C043D78A}"/>
              </a:ext>
            </a:extLst>
          </p:cNvPr>
          <p:cNvPicPr preferRelativeResize="0"/>
          <p:nvPr userDrawn="1"/>
        </p:nvPicPr>
        <p:blipFill>
          <a:blip r:embed="rId2">
            <a:alphaModFix/>
          </a:blip>
          <a:stretch>
            <a:fillRect/>
          </a:stretch>
        </p:blipFill>
        <p:spPr>
          <a:xfrm>
            <a:off x="10386305" y="365125"/>
            <a:ext cx="1474201" cy="989825"/>
          </a:xfrm>
          <a:prstGeom prst="rect">
            <a:avLst/>
          </a:prstGeom>
          <a:noFill/>
          <a:ln>
            <a:noFill/>
          </a:ln>
        </p:spPr>
      </p:pic>
      <p:sp>
        <p:nvSpPr>
          <p:cNvPr id="9" name="Google Shape;164;p26">
            <a:extLst>
              <a:ext uri="{FF2B5EF4-FFF2-40B4-BE49-F238E27FC236}">
                <a16:creationId xmlns="" xmlns:a16="http://schemas.microsoft.com/office/drawing/2014/main" id="{378194C5-9B8E-1845-9FFD-3C6D1929138B}"/>
              </a:ext>
            </a:extLst>
          </p:cNvPr>
          <p:cNvSpPr/>
          <p:nvPr userDrawn="1"/>
        </p:nvSpPr>
        <p:spPr>
          <a:xfrm>
            <a:off x="0" y="6761569"/>
            <a:ext cx="12192000" cy="96431"/>
          </a:xfrm>
          <a:prstGeom prst="rect">
            <a:avLst/>
          </a:prstGeom>
          <a:solidFill>
            <a:srgbClr val="7C3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8686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478904F-8892-7641-835F-B8ACA80D533D}"/>
              </a:ext>
            </a:extLst>
          </p:cNvPr>
          <p:cNvSpPr>
            <a:spLocks noGrp="1"/>
          </p:cNvSpPr>
          <p:nvPr>
            <p:ph type="title"/>
          </p:nvPr>
        </p:nvSpPr>
        <p:spPr>
          <a:xfrm>
            <a:off x="838200" y="365125"/>
            <a:ext cx="93314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698412F-FE75-4A47-92E5-43A4D10C2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DFA7779F-5A5E-D247-B1EE-4C3D4186E65A}"/>
              </a:ext>
            </a:extLst>
          </p:cNvPr>
          <p:cNvSpPr>
            <a:spLocks noGrp="1"/>
          </p:cNvSpPr>
          <p:nvPr>
            <p:ph type="dt" sz="half" idx="2"/>
          </p:nvPr>
        </p:nvSpPr>
        <p:spPr>
          <a:xfrm>
            <a:off x="838200" y="6294565"/>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0AF94556-AB3D-F149-A98C-E5FD5D06AD7F}" type="datetimeFigureOut">
              <a:rPr lang="en-US" smtClean="0"/>
              <a:pPr/>
              <a:t>9/15/2021</a:t>
            </a:fld>
            <a:endParaRPr lang="en-US" dirty="0"/>
          </a:p>
        </p:txBody>
      </p:sp>
      <p:sp>
        <p:nvSpPr>
          <p:cNvPr id="5" name="Footer Placeholder 4">
            <a:extLst>
              <a:ext uri="{FF2B5EF4-FFF2-40B4-BE49-F238E27FC236}">
                <a16:creationId xmlns="" xmlns:a16="http://schemas.microsoft.com/office/drawing/2014/main" id="{F0866DCF-A12C-8F45-980B-29049BBB7F85}"/>
              </a:ext>
            </a:extLst>
          </p:cNvPr>
          <p:cNvSpPr>
            <a:spLocks noGrp="1"/>
          </p:cNvSpPr>
          <p:nvPr>
            <p:ph type="ftr" sz="quarter" idx="3"/>
          </p:nvPr>
        </p:nvSpPr>
        <p:spPr>
          <a:xfrm>
            <a:off x="4038600" y="629456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dirty="0"/>
          </a:p>
        </p:txBody>
      </p:sp>
      <p:sp>
        <p:nvSpPr>
          <p:cNvPr id="6" name="Slide Number Placeholder 5">
            <a:extLst>
              <a:ext uri="{FF2B5EF4-FFF2-40B4-BE49-F238E27FC236}">
                <a16:creationId xmlns="" xmlns:a16="http://schemas.microsoft.com/office/drawing/2014/main" id="{D2277589-1DC3-EA45-B82C-DA019DFA84EF}"/>
              </a:ext>
            </a:extLst>
          </p:cNvPr>
          <p:cNvSpPr>
            <a:spLocks noGrp="1"/>
          </p:cNvSpPr>
          <p:nvPr>
            <p:ph type="sldNum" sz="quarter" idx="4"/>
          </p:nvPr>
        </p:nvSpPr>
        <p:spPr>
          <a:xfrm>
            <a:off x="8610600" y="6294565"/>
            <a:ext cx="2743200" cy="365125"/>
          </a:xfrm>
          <a:prstGeom prst="rect">
            <a:avLst/>
          </a:prstGeom>
        </p:spPr>
        <p:txBody>
          <a:bodyPr vert="horz" lIns="91440" tIns="45720" rIns="91440" bIns="45720" rtlCol="0" anchor="ctr"/>
          <a:lstStyle>
            <a:lvl1pPr algn="r">
              <a:defRPr sz="1200" b="1">
                <a:solidFill>
                  <a:srgbClr val="8F4899"/>
                </a:solidFill>
                <a:latin typeface="Montserrat" pitchFamily="2" charset="77"/>
              </a:defRPr>
            </a:lvl1pPr>
          </a:lstStyle>
          <a:p>
            <a:fld id="{D95DC38E-2FEB-6348-A3EC-91967516D389}" type="slidenum">
              <a:rPr lang="en-US" smtClean="0"/>
              <a:pPr/>
              <a:t>‹#›</a:t>
            </a:fld>
            <a:endParaRPr lang="en-US" dirty="0"/>
          </a:p>
        </p:txBody>
      </p:sp>
    </p:spTree>
    <p:extLst>
      <p:ext uri="{BB962C8B-B14F-4D97-AF65-F5344CB8AC3E}">
        <p14:creationId xmlns:p14="http://schemas.microsoft.com/office/powerpoint/2010/main" val="39902052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2" r:id="rId5"/>
    <p:sldLayoutId id="2147483652" r:id="rId6"/>
    <p:sldLayoutId id="2147483653"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3500" b="1" kern="1200">
          <a:solidFill>
            <a:srgbClr val="2E2E2E"/>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Clr>
          <a:srgbClr val="8F4899"/>
        </a:buClr>
        <a:buFont typeface="Arial" panose="020B0604020202020204" pitchFamily="34" charset="0"/>
        <a:buChar char="•"/>
        <a:defRPr sz="2800" kern="1200">
          <a:solidFill>
            <a:srgbClr val="2E2E2E"/>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8F4899"/>
        </a:buClr>
        <a:buFont typeface="Arial" panose="020B0604020202020204" pitchFamily="34" charset="0"/>
        <a:buChar char="•"/>
        <a:defRPr sz="2400" kern="1200">
          <a:solidFill>
            <a:srgbClr val="2E2E2E"/>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8F4899"/>
        </a:buClr>
        <a:buFont typeface="Arial" panose="020B0604020202020204" pitchFamily="34" charset="0"/>
        <a:buChar char="•"/>
        <a:defRPr sz="2000" kern="1200">
          <a:solidFill>
            <a:srgbClr val="2E2E2E"/>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8F4899"/>
        </a:buClr>
        <a:buFont typeface="Arial" panose="020B0604020202020204" pitchFamily="34" charset="0"/>
        <a:buChar char="•"/>
        <a:defRPr sz="1800" kern="1200">
          <a:solidFill>
            <a:srgbClr val="2E2E2E"/>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8F4899"/>
        </a:buClr>
        <a:buFont typeface="Arial" panose="020B0604020202020204" pitchFamily="34" charset="0"/>
        <a:buChar char="•"/>
        <a:defRPr sz="1800" kern="1200">
          <a:solidFill>
            <a:srgbClr val="2E2E2E"/>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hyperlink" Target="http://www.tracananda.ca/"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fuelsavingtires.ca/" TargetMode="External"/><Relationship Id="rId5" Type="http://schemas.openxmlformats.org/officeDocument/2006/relationships/hyperlink" Target="http://www.betiresmart.ca/" TargetMode="External"/><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9.jp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www.tracanada.ca/"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tirebusiness.com/news/trac-launches-redesigned-website" TargetMode="External"/><Relationship Id="rId5" Type="http://schemas.openxmlformats.org/officeDocument/2006/relationships/hyperlink" Target="https://tracanada.ca/news/tire-and-rubber-association-of-canada-launches-new-website/"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mailto:chochu@tracanada.ca"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hyperlink" Target="http://www.tracanada.c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www.tracanada.ca/"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fuelsavingtires.ca/" TargetMode="External"/><Relationship Id="rId5" Type="http://schemas.openxmlformats.org/officeDocument/2006/relationships/hyperlink" Target="http://www.betiresmart.ca/"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92476-1017-464B-A346-AB11073A551B}"/>
              </a:ext>
            </a:extLst>
          </p:cNvPr>
          <p:cNvSpPr>
            <a:spLocks noGrp="1"/>
          </p:cNvSpPr>
          <p:nvPr>
            <p:ph type="ctrTitle"/>
          </p:nvPr>
        </p:nvSpPr>
        <p:spPr/>
        <p:txBody>
          <a:bodyPr>
            <a:normAutofit/>
          </a:bodyPr>
          <a:lstStyle/>
          <a:p>
            <a:r>
              <a:rPr lang="en-US" dirty="0"/>
              <a:t>Manage Operations</a:t>
            </a:r>
          </a:p>
        </p:txBody>
      </p:sp>
      <p:sp>
        <p:nvSpPr>
          <p:cNvPr id="5" name="Subtitle 4">
            <a:extLst>
              <a:ext uri="{FF2B5EF4-FFF2-40B4-BE49-F238E27FC236}">
                <a16:creationId xmlns="" xmlns:a16="http://schemas.microsoft.com/office/drawing/2014/main" id="{F93AEA21-8C2E-E14F-B65C-01544D0B50FC}"/>
              </a:ext>
            </a:extLst>
          </p:cNvPr>
          <p:cNvSpPr>
            <a:spLocks noGrp="1"/>
          </p:cNvSpPr>
          <p:nvPr>
            <p:ph type="subTitle" idx="1"/>
          </p:nvPr>
        </p:nvSpPr>
        <p:spPr/>
        <p:txBody>
          <a:bodyPr/>
          <a:lstStyle/>
          <a:p>
            <a:r>
              <a:rPr lang="en-US" dirty="0"/>
              <a:t>The Tire and Rubber </a:t>
            </a:r>
            <a:r>
              <a:rPr lang="en-US" dirty="0" smtClean="0"/>
              <a:t>Association of Canada </a:t>
            </a:r>
            <a:r>
              <a:rPr lang="en-US" dirty="0"/>
              <a:t>Kicks Off 2021 With A New Website!</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8908942"/>
      </p:ext>
    </p:extLst>
  </p:cSld>
  <p:clrMapOvr>
    <a:masterClrMapping/>
  </p:clrMapOvr>
  <mc:AlternateContent xmlns:mc="http://schemas.openxmlformats.org/markup-compatibility/2006">
    <mc:Choice xmlns:p14="http://schemas.microsoft.com/office/powerpoint/2010/main" Requires="p14">
      <p:transition spd="slow" p14:dur="2000" advTm="13144"/>
    </mc:Choice>
    <mc:Fallback>
      <p:transition spd="slow" advTm="1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785C20-4148-8E4D-B7E7-D4FD6704ECBD}"/>
              </a:ext>
            </a:extLst>
          </p:cNvPr>
          <p:cNvSpPr>
            <a:spLocks noGrp="1"/>
          </p:cNvSpPr>
          <p:nvPr>
            <p:ph type="title"/>
          </p:nvPr>
        </p:nvSpPr>
        <p:spPr/>
        <p:txBody>
          <a:bodyPr/>
          <a:lstStyle/>
          <a:p>
            <a:r>
              <a:rPr lang="en-US" dirty="0"/>
              <a:t>Learnings: Next time?</a:t>
            </a:r>
          </a:p>
        </p:txBody>
      </p:sp>
      <p:sp>
        <p:nvSpPr>
          <p:cNvPr id="3" name="Content Placeholder 2">
            <a:extLst>
              <a:ext uri="{FF2B5EF4-FFF2-40B4-BE49-F238E27FC236}">
                <a16:creationId xmlns="" xmlns:a16="http://schemas.microsoft.com/office/drawing/2014/main" id="{0385912E-598A-AB49-AD9D-0930DE61709F}"/>
              </a:ext>
            </a:extLst>
          </p:cNvPr>
          <p:cNvSpPr>
            <a:spLocks noGrp="1"/>
          </p:cNvSpPr>
          <p:nvPr>
            <p:ph idx="1"/>
          </p:nvPr>
        </p:nvSpPr>
        <p:spPr/>
        <p:txBody>
          <a:bodyPr/>
          <a:lstStyle/>
          <a:p>
            <a:pPr marL="0" indent="0">
              <a:buNone/>
            </a:pPr>
            <a:r>
              <a:rPr lang="en-US" dirty="0"/>
              <a:t>As a whole, the project went quite smoothly. Our only stumbling block was the decision to include some French translation. As a website that provides users with information, not all content is unique to the Association. We rely on bulletins and information sources that are not available in French and English. </a:t>
            </a:r>
          </a:p>
          <a:p>
            <a:pPr marL="0" indent="0">
              <a:buNone/>
            </a:pPr>
            <a:r>
              <a:rPr lang="en-US" dirty="0"/>
              <a:t>French translation of such external documents would not have been cost-effective or even accurate given the technical nature of some of the content.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8142244"/>
      </p:ext>
    </p:extLst>
  </p:cSld>
  <p:clrMapOvr>
    <a:masterClrMapping/>
  </p:clrMapOvr>
  <mc:AlternateContent xmlns:mc="http://schemas.openxmlformats.org/markup-compatibility/2006">
    <mc:Choice xmlns:p14="http://schemas.microsoft.com/office/powerpoint/2010/main" Requires="p14">
      <p:transition spd="slow" p14:dur="2000" advTm="36339"/>
    </mc:Choice>
    <mc:Fallback>
      <p:transition spd="slow" advTm="36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43E3C1CE-F75A-4D46-AA37-EB71653766D0}"/>
              </a:ext>
            </a:extLst>
          </p:cNvPr>
          <p:cNvSpPr>
            <a:spLocks noGrp="1"/>
          </p:cNvSpPr>
          <p:nvPr>
            <p:ph type="title"/>
          </p:nvPr>
        </p:nvSpPr>
        <p:spPr>
          <a:xfrm>
            <a:off x="838199" y="365125"/>
            <a:ext cx="9393195" cy="1090451"/>
          </a:xfrm>
        </p:spPr>
        <p:txBody>
          <a:bodyPr/>
          <a:lstStyle/>
          <a:p>
            <a:r>
              <a:rPr lang="en-US" dirty="0"/>
              <a:t>Benefits and Outcomes</a:t>
            </a:r>
          </a:p>
        </p:txBody>
      </p:sp>
      <p:sp>
        <p:nvSpPr>
          <p:cNvPr id="8" name="Content Placeholder 7">
            <a:extLst>
              <a:ext uri="{FF2B5EF4-FFF2-40B4-BE49-F238E27FC236}">
                <a16:creationId xmlns="" xmlns:a16="http://schemas.microsoft.com/office/drawing/2014/main" id="{9D54E2D2-5371-6040-907E-7EAE833B820D}"/>
              </a:ext>
            </a:extLst>
          </p:cNvPr>
          <p:cNvSpPr>
            <a:spLocks noGrp="1"/>
          </p:cNvSpPr>
          <p:nvPr>
            <p:ph idx="1"/>
          </p:nvPr>
        </p:nvSpPr>
        <p:spPr>
          <a:xfrm>
            <a:off x="838200" y="1246909"/>
            <a:ext cx="10515600" cy="5443140"/>
          </a:xfrm>
        </p:spPr>
        <p:txBody>
          <a:bodyPr>
            <a:normAutofit/>
          </a:bodyPr>
          <a:lstStyle/>
          <a:p>
            <a:r>
              <a:rPr lang="en-US" sz="1800" dirty="0"/>
              <a:t>Our goal to bring all our web assets, </a:t>
            </a:r>
            <a:r>
              <a:rPr lang="en-US" sz="1800" dirty="0">
                <a:hlinkClick r:id="rId5"/>
              </a:rPr>
              <a:t>www.betiresmart.ca</a:t>
            </a:r>
            <a:r>
              <a:rPr lang="en-US" sz="1800" dirty="0"/>
              <a:t>, </a:t>
            </a:r>
            <a:r>
              <a:rPr lang="en-US" sz="1800" dirty="0">
                <a:hlinkClick r:id="rId6"/>
              </a:rPr>
              <a:t>www.fuelsavingtires.ca</a:t>
            </a:r>
            <a:r>
              <a:rPr lang="en-US" sz="1800" dirty="0"/>
              <a:t>, and </a:t>
            </a:r>
            <a:r>
              <a:rPr lang="en-US" sz="1800" dirty="0">
                <a:hlinkClick r:id="rId7"/>
              </a:rPr>
              <a:t>www.tracananda.ca</a:t>
            </a:r>
            <a:r>
              <a:rPr lang="en-US" sz="1800" dirty="0"/>
              <a:t> together was achieved. </a:t>
            </a:r>
          </a:p>
          <a:p>
            <a:r>
              <a:rPr lang="en-US" sz="1800" dirty="0"/>
              <a:t>As a WordPress site, we are able to easily add content as it becomes available, keeping the website fresh and </a:t>
            </a:r>
            <a:r>
              <a:rPr lang="en-US" sz="1800" dirty="0" smtClean="0"/>
              <a:t>up-to-date</a:t>
            </a:r>
            <a:r>
              <a:rPr lang="en-US" sz="1800" dirty="0"/>
              <a:t>. </a:t>
            </a:r>
          </a:p>
          <a:p>
            <a:r>
              <a:rPr lang="en-US" sz="1800" dirty="0"/>
              <a:t>Content is well organized and visitors are able to seek out industry and consumer information easily and quickly. The “</a:t>
            </a:r>
            <a:r>
              <a:rPr lang="en-US" sz="1800" dirty="0">
                <a:solidFill>
                  <a:srgbClr val="C00000"/>
                </a:solidFill>
              </a:rPr>
              <a:t>Consumer</a:t>
            </a:r>
            <a:r>
              <a:rPr lang="en-US" sz="1800" dirty="0"/>
              <a:t>” button is distinct, allowing for easy site navigation.</a:t>
            </a:r>
          </a:p>
          <a:p>
            <a:r>
              <a:rPr lang="en-US" sz="1800" dirty="0">
                <a:solidFill>
                  <a:schemeClr val="tx1"/>
                </a:solidFill>
              </a:rPr>
              <a:t>TRAC’s website technology services have been organized under single provider with ease of use, service, and more favorable cost.</a:t>
            </a:r>
          </a:p>
          <a:p>
            <a:r>
              <a:rPr lang="en-US" sz="1800" dirty="0">
                <a:solidFill>
                  <a:schemeClr val="tx1"/>
                </a:solidFill>
              </a:rPr>
              <a:t>French translation for much of the website</a:t>
            </a:r>
          </a:p>
          <a:p>
            <a:pPr marL="0" indent="0">
              <a:buNone/>
            </a:pPr>
            <a:endParaRPr lang="en-US" sz="1400" dirty="0">
              <a:solidFill>
                <a:schemeClr val="tx1"/>
              </a:solidFill>
            </a:endParaRPr>
          </a:p>
          <a:p>
            <a:pPr marL="0" indent="0">
              <a:buNone/>
            </a:pPr>
            <a:r>
              <a:rPr lang="en-US" sz="1400" dirty="0">
                <a:solidFill>
                  <a:schemeClr val="tx1"/>
                </a:solidFill>
              </a:rPr>
              <a:t>Before:                                                                                  After:</a:t>
            </a:r>
            <a:endParaRPr lang="en-US" sz="1400" dirty="0">
              <a:solidFill>
                <a:srgbClr val="FF0000"/>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5156" y="4420466"/>
            <a:ext cx="1923662" cy="207240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6388" y="4160222"/>
            <a:ext cx="4552861" cy="233265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9701669"/>
      </p:ext>
    </p:extLst>
  </p:cSld>
  <p:clrMapOvr>
    <a:masterClrMapping/>
  </p:clrMapOvr>
  <mc:AlternateContent xmlns:mc="http://schemas.openxmlformats.org/markup-compatibility/2006">
    <mc:Choice xmlns:p14="http://schemas.microsoft.com/office/powerpoint/2010/main" Requires="p14">
      <p:transition spd="slow" p14:dur="2000" advTm="53927"/>
    </mc:Choice>
    <mc:Fallback>
      <p:transition spd="slow" advTm="5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E944BB-260B-4049-BE5C-669805DC0354}"/>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 xmlns:a16="http://schemas.microsoft.com/office/drawing/2014/main" id="{BB9D3722-A8AF-8847-8730-E05BF4DD4E9D}"/>
              </a:ext>
            </a:extLst>
          </p:cNvPr>
          <p:cNvSpPr>
            <a:spLocks noGrp="1"/>
          </p:cNvSpPr>
          <p:nvPr>
            <p:ph idx="1"/>
          </p:nvPr>
        </p:nvSpPr>
        <p:spPr/>
        <p:txBody>
          <a:bodyPr>
            <a:normAutofit fontScale="92500"/>
          </a:bodyPr>
          <a:lstStyle/>
          <a:p>
            <a:r>
              <a:rPr lang="en-US" dirty="0"/>
              <a:t>The new website was launched in </a:t>
            </a:r>
            <a:r>
              <a:rPr lang="en-US" dirty="0">
                <a:solidFill>
                  <a:schemeClr val="tx1"/>
                </a:solidFill>
              </a:rPr>
              <a:t>May</a:t>
            </a:r>
            <a:r>
              <a:rPr lang="en-US" dirty="0">
                <a:solidFill>
                  <a:srgbClr val="FF0000"/>
                </a:solidFill>
              </a:rPr>
              <a:t> </a:t>
            </a:r>
            <a:r>
              <a:rPr lang="en-US" dirty="0"/>
              <a:t>2021 with the support of a Press Release to industry and stakeholders (</a:t>
            </a:r>
            <a:r>
              <a:rPr lang="en-US" dirty="0">
                <a:hlinkClick r:id="rId5"/>
              </a:rPr>
              <a:t>https://tracanada.ca/news/tire-and-rubber-association-of-canada-launches-new-website/</a:t>
            </a:r>
            <a:r>
              <a:rPr lang="en-US" dirty="0"/>
              <a:t>).  The launch was covered by trade press (</a:t>
            </a:r>
            <a:r>
              <a:rPr lang="en-US" dirty="0">
                <a:hlinkClick r:id="rId6"/>
              </a:rPr>
              <a:t>https://www.tirebusiness.com/news/trac-launches-redesigned-website</a:t>
            </a:r>
            <a:r>
              <a:rPr lang="en-US" dirty="0"/>
              <a:t>) and positively received by members and other stakeholders.</a:t>
            </a:r>
          </a:p>
          <a:p>
            <a:r>
              <a:rPr lang="en-US" dirty="0"/>
              <a:t>The URL </a:t>
            </a:r>
            <a:r>
              <a:rPr lang="en-US" dirty="0">
                <a:hlinkClick r:id="rId7"/>
              </a:rPr>
              <a:t>www.tracanada.ca</a:t>
            </a:r>
            <a:r>
              <a:rPr lang="en-US" dirty="0"/>
              <a:t> has been used to direct traffic from social media campaigns to the new website where visitors can explore information.</a:t>
            </a:r>
          </a:p>
          <a:p>
            <a:r>
              <a:rPr lang="en-US" dirty="0"/>
              <a:t>We have committed to directing visitors to the website through our newsletter, social and additional marketing initiatives. </a:t>
            </a:r>
          </a:p>
          <a:p>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4157036"/>
      </p:ext>
    </p:extLst>
  </p:cSld>
  <p:clrMapOvr>
    <a:masterClrMapping/>
  </p:clrMapOvr>
  <mc:AlternateContent xmlns:mc="http://schemas.openxmlformats.org/markup-compatibility/2006">
    <mc:Choice xmlns:p14="http://schemas.microsoft.com/office/powerpoint/2010/main" Requires="p14">
      <p:transition spd="slow" p14:dur="2000" advTm="43137"/>
    </mc:Choice>
    <mc:Fallback>
      <p:transition spd="slow" advTm="4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09945B95-3849-934F-92AA-2E29B8AD6D92}"/>
              </a:ext>
            </a:extLst>
          </p:cNvPr>
          <p:cNvSpPr txBox="1">
            <a:spLocks/>
          </p:cNvSpPr>
          <p:nvPr/>
        </p:nvSpPr>
        <p:spPr>
          <a:xfrm>
            <a:off x="2885969" y="2812489"/>
            <a:ext cx="5882179" cy="3103401"/>
          </a:xfrm>
          <a:prstGeom prst="rect">
            <a:avLst/>
          </a:prstGeom>
        </p:spPr>
        <p:txBody>
          <a:bodyPr/>
          <a:lstStyle>
            <a:lvl1pPr algn="l" defTabSz="914400" rtl="0" eaLnBrk="1" latinLnBrk="0" hangingPunct="1">
              <a:lnSpc>
                <a:spcPct val="90000"/>
              </a:lnSpc>
              <a:spcBef>
                <a:spcPct val="0"/>
              </a:spcBef>
              <a:buNone/>
              <a:defRPr sz="3500" b="1" kern="1200">
                <a:solidFill>
                  <a:srgbClr val="2E2E2E"/>
                </a:solidFill>
                <a:latin typeface="Montserrat" pitchFamily="2" charset="77"/>
                <a:ea typeface="+mj-ea"/>
                <a:cs typeface="+mj-cs"/>
              </a:defRPr>
            </a:lvl1pPr>
          </a:lstStyle>
          <a:p>
            <a:r>
              <a:rPr lang="en-US" dirty="0"/>
              <a:t>Thank you,</a:t>
            </a:r>
          </a:p>
          <a:p>
            <a:r>
              <a:rPr lang="en-US" dirty="0"/>
              <a:t>If you have questions, contact us at: </a:t>
            </a:r>
            <a:r>
              <a:rPr lang="en-US" dirty="0">
                <a:hlinkClick r:id="rId5"/>
              </a:rPr>
              <a:t>chochu@tracanada.ca</a:t>
            </a:r>
            <a:endParaRPr lang="en-US" dirty="0"/>
          </a:p>
          <a:p>
            <a:r>
              <a:rPr lang="en-US" dirty="0"/>
              <a:t>1-647-606-6833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9506598"/>
      </p:ext>
    </p:extLst>
  </p:cSld>
  <p:clrMapOvr>
    <a:masterClrMapping/>
  </p:clrMapOvr>
  <mc:AlternateContent xmlns:mc="http://schemas.openxmlformats.org/markup-compatibility/2006">
    <mc:Choice xmlns:p14="http://schemas.microsoft.com/office/powerpoint/2010/main" Requires="p14">
      <p:transition spd="slow" p14:dur="2000" advTm="14560"/>
    </mc:Choice>
    <mc:Fallback>
      <p:transition spd="slow" advTm="14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607D03-B135-7D42-9EF8-D559178CB62D}"/>
              </a:ext>
            </a:extLst>
          </p:cNvPr>
          <p:cNvSpPr>
            <a:spLocks noGrp="1"/>
          </p:cNvSpPr>
          <p:nvPr>
            <p:ph type="title"/>
          </p:nvPr>
        </p:nvSpPr>
        <p:spPr/>
        <p:txBody>
          <a:bodyPr/>
          <a:lstStyle/>
          <a:p>
            <a:r>
              <a:rPr lang="en-US" dirty="0"/>
              <a:t>Carol Hochu	</a:t>
            </a:r>
          </a:p>
        </p:txBody>
      </p:sp>
      <p:sp>
        <p:nvSpPr>
          <p:cNvPr id="3" name="Text Placeholder 2">
            <a:extLst>
              <a:ext uri="{FF2B5EF4-FFF2-40B4-BE49-F238E27FC236}">
                <a16:creationId xmlns="" xmlns:a16="http://schemas.microsoft.com/office/drawing/2014/main" id="{2597AEE7-D33E-4946-B842-147734901CED}"/>
              </a:ext>
            </a:extLst>
          </p:cNvPr>
          <p:cNvSpPr>
            <a:spLocks noGrp="1"/>
          </p:cNvSpPr>
          <p:nvPr>
            <p:ph type="body" idx="1"/>
          </p:nvPr>
        </p:nvSpPr>
        <p:spPr/>
        <p:txBody>
          <a:bodyPr>
            <a:normAutofit fontScale="77500" lnSpcReduction="20000"/>
          </a:bodyPr>
          <a:lstStyle/>
          <a:p>
            <a:r>
              <a:rPr lang="en-US" dirty="0"/>
              <a:t>President and </a:t>
            </a:r>
            <a:r>
              <a:rPr lang="en-US" dirty="0" smtClean="0"/>
              <a:t>CEO</a:t>
            </a:r>
            <a:r>
              <a:rPr lang="en-US" smtClean="0"/>
              <a:t>,   </a:t>
            </a:r>
            <a:r>
              <a:rPr lang="en-CA" smtClean="0"/>
              <a:t>MBA</a:t>
            </a:r>
            <a:r>
              <a:rPr lang="en-CA" dirty="0"/>
              <a:t>, CAE</a:t>
            </a:r>
          </a:p>
          <a:p>
            <a:r>
              <a:rPr lang="en-US" dirty="0"/>
              <a:t>	</a:t>
            </a:r>
          </a:p>
        </p:txBody>
      </p:sp>
      <p:sp>
        <p:nvSpPr>
          <p:cNvPr id="4" name="Text Placeholder 3">
            <a:extLst>
              <a:ext uri="{FF2B5EF4-FFF2-40B4-BE49-F238E27FC236}">
                <a16:creationId xmlns="" xmlns:a16="http://schemas.microsoft.com/office/drawing/2014/main" id="{4C66AAB3-F5F0-DE48-94C0-4AAAD3CF2E00}"/>
              </a:ext>
            </a:extLst>
          </p:cNvPr>
          <p:cNvSpPr>
            <a:spLocks noGrp="1"/>
          </p:cNvSpPr>
          <p:nvPr>
            <p:ph type="body" idx="13"/>
          </p:nvPr>
        </p:nvSpPr>
        <p:spPr/>
        <p:txBody>
          <a:bodyPr/>
          <a:lstStyle/>
          <a:p>
            <a:r>
              <a:rPr lang="en-US" dirty="0"/>
              <a:t>Tire and Rubber Association of Canada</a:t>
            </a:r>
          </a:p>
        </p:txBody>
      </p:sp>
      <p:pic>
        <p:nvPicPr>
          <p:cNvPr id="7" name="Picture Placeholder 6"/>
          <p:cNvPicPr>
            <a:picLocks noGrp="1" noChangeAspect="1"/>
          </p:cNvPicPr>
          <p:nvPr>
            <p:ph type="pic" idx="14"/>
          </p:nvPr>
        </p:nvPicPr>
        <p:blipFill>
          <a:blip r:embed="rId4">
            <a:extLst>
              <a:ext uri="{28A0092B-C50C-407E-A947-70E740481C1C}">
                <a14:useLocalDpi xmlns:a14="http://schemas.microsoft.com/office/drawing/2010/main" val="0"/>
              </a:ext>
            </a:extLst>
          </a:blip>
          <a:srcRect/>
          <a:stretch>
            <a:fillRect/>
          </a:stretch>
        </p:blipFill>
        <p:spPr/>
      </p:pic>
      <p:sp>
        <p:nvSpPr>
          <p:cNvPr id="6" name="Text Placeholder 5">
            <a:extLst>
              <a:ext uri="{FF2B5EF4-FFF2-40B4-BE49-F238E27FC236}">
                <a16:creationId xmlns="" xmlns:a16="http://schemas.microsoft.com/office/drawing/2014/main" id="{15145FE5-9E3F-C247-8840-05C55872E025}"/>
              </a:ext>
            </a:extLst>
          </p:cNvPr>
          <p:cNvSpPr>
            <a:spLocks noGrp="1"/>
          </p:cNvSpPr>
          <p:nvPr>
            <p:ph type="body" idx="15"/>
          </p:nvPr>
        </p:nvSpPr>
        <p:spPr/>
        <p:txBody>
          <a:bodyPr/>
          <a:lstStyle/>
          <a:p>
            <a:r>
              <a:rPr lang="en-US" dirty="0"/>
              <a:t>chochu@tracanada.ca</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10402248"/>
      </p:ext>
    </p:extLst>
  </p:cSld>
  <p:clrMapOvr>
    <a:masterClrMapping/>
  </p:clrMapOvr>
  <mc:AlternateContent xmlns:mc="http://schemas.openxmlformats.org/markup-compatibility/2006">
    <mc:Choice xmlns:p14="http://schemas.microsoft.com/office/powerpoint/2010/main" Requires="p14">
      <p:transition spd="slow" p14:dur="2000" advTm="9292"/>
    </mc:Choice>
    <mc:Fallback>
      <p:transition spd="slow" advTm="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8B9DF1E-173C-1F4B-92D1-C954296A7008}"/>
              </a:ext>
            </a:extLst>
          </p:cNvPr>
          <p:cNvSpPr>
            <a:spLocks noGrp="1"/>
          </p:cNvSpPr>
          <p:nvPr>
            <p:ph type="body" idx="1"/>
          </p:nvPr>
        </p:nvSpPr>
        <p:spPr/>
        <p:txBody>
          <a:bodyPr/>
          <a:lstStyle/>
          <a:p>
            <a:r>
              <a:rPr lang="en-US" dirty="0"/>
              <a:t>Goal:  Development of a new Association website that combines industry and consumer initiatives under one central domain, </a:t>
            </a:r>
            <a:r>
              <a:rPr lang="en-US" dirty="0">
                <a:hlinkClick r:id="rId4"/>
              </a:rPr>
              <a:t>www.tracanada.ca</a:t>
            </a:r>
            <a:endParaRPr lang="en-US"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8260950"/>
      </p:ext>
    </p:extLst>
  </p:cSld>
  <p:clrMapOvr>
    <a:masterClrMapping/>
  </p:clrMapOvr>
  <mc:AlternateContent xmlns:mc="http://schemas.openxmlformats.org/markup-compatibility/2006">
    <mc:Choice xmlns:p14="http://schemas.microsoft.com/office/powerpoint/2010/main" Requires="p14">
      <p:transition spd="slow" p14:dur="2000" advTm="15128"/>
    </mc:Choice>
    <mc:Fallback>
      <p:transition spd="slow" advTm="1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6BC799-7C99-3E4A-9414-97CA96031512}"/>
              </a:ext>
            </a:extLst>
          </p:cNvPr>
          <p:cNvSpPr>
            <a:spLocks noGrp="1"/>
          </p:cNvSpPr>
          <p:nvPr>
            <p:ph type="title"/>
          </p:nvPr>
        </p:nvSpPr>
        <p:spPr/>
        <p:txBody>
          <a:bodyPr/>
          <a:lstStyle/>
          <a:p>
            <a:r>
              <a:rPr lang="en-US" dirty="0"/>
              <a:t>The Need</a:t>
            </a:r>
          </a:p>
        </p:txBody>
      </p:sp>
      <p:sp>
        <p:nvSpPr>
          <p:cNvPr id="3" name="Content Placeholder 2">
            <a:extLst>
              <a:ext uri="{FF2B5EF4-FFF2-40B4-BE49-F238E27FC236}">
                <a16:creationId xmlns="" xmlns:a16="http://schemas.microsoft.com/office/drawing/2014/main" id="{378B576D-3A29-344C-B3A4-F68CE45A8F37}"/>
              </a:ext>
            </a:extLst>
          </p:cNvPr>
          <p:cNvSpPr>
            <a:spLocks noGrp="1"/>
          </p:cNvSpPr>
          <p:nvPr>
            <p:ph idx="1"/>
          </p:nvPr>
        </p:nvSpPr>
        <p:spPr/>
        <p:txBody>
          <a:bodyPr>
            <a:normAutofit fontScale="92500" lnSpcReduction="20000"/>
          </a:bodyPr>
          <a:lstStyle/>
          <a:p>
            <a:r>
              <a:rPr lang="en-US" sz="2200" dirty="0"/>
              <a:t>Separate websites with distinct domains created confusion for internal &amp; external stakeholders (i.e. consumers and industry).</a:t>
            </a:r>
          </a:p>
          <a:p>
            <a:r>
              <a:rPr lang="en-US" sz="2200" dirty="0"/>
              <a:t>We were not identifying as the Association, with these separate websites.</a:t>
            </a:r>
          </a:p>
          <a:p>
            <a:pPr marL="514350" indent="-514350">
              <a:buAutoNum type="arabicPeriod"/>
            </a:pPr>
            <a:r>
              <a:rPr lang="en-US" sz="2200" dirty="0"/>
              <a:t>The consumer facing </a:t>
            </a:r>
            <a:r>
              <a:rPr lang="en-US" sz="2200" dirty="0">
                <a:solidFill>
                  <a:schemeClr val="tx1"/>
                </a:solidFill>
              </a:rPr>
              <a:t>sites (</a:t>
            </a:r>
            <a:r>
              <a:rPr lang="en-US" sz="2200" dirty="0">
                <a:solidFill>
                  <a:srgbClr val="FF0000"/>
                </a:solidFill>
                <a:hlinkClick r:id="rId5"/>
              </a:rPr>
              <a:t>www.betiresmart.ca</a:t>
            </a:r>
            <a:r>
              <a:rPr lang="en-US" sz="2200" dirty="0">
                <a:solidFill>
                  <a:srgbClr val="FF0000"/>
                </a:solidFill>
              </a:rPr>
              <a:t> </a:t>
            </a:r>
            <a:r>
              <a:rPr lang="en-US" sz="2200" dirty="0">
                <a:solidFill>
                  <a:schemeClr val="tx1"/>
                </a:solidFill>
              </a:rPr>
              <a:t>and</a:t>
            </a:r>
            <a:r>
              <a:rPr lang="en-US" sz="2200" dirty="0">
                <a:solidFill>
                  <a:srgbClr val="FF0000"/>
                </a:solidFill>
              </a:rPr>
              <a:t> </a:t>
            </a:r>
            <a:r>
              <a:rPr lang="en-US" sz="2200" dirty="0">
                <a:solidFill>
                  <a:srgbClr val="FF0000"/>
                </a:solidFill>
                <a:hlinkClick r:id="rId6"/>
              </a:rPr>
              <a:t>www.fuelsavingtires.ca</a:t>
            </a:r>
            <a:r>
              <a:rPr lang="en-US" sz="2200" dirty="0">
                <a:solidFill>
                  <a:schemeClr val="tx1"/>
                </a:solidFill>
              </a:rPr>
              <a:t>)</a:t>
            </a:r>
            <a:r>
              <a:rPr lang="en-US" sz="2200" dirty="0"/>
              <a:t> and main Association website (</a:t>
            </a:r>
            <a:r>
              <a:rPr lang="en-US" sz="2200" dirty="0">
                <a:hlinkClick r:id="rId7"/>
              </a:rPr>
              <a:t>www.tracanada.ca</a:t>
            </a:r>
            <a:r>
              <a:rPr lang="en-US" sz="2200" dirty="0"/>
              <a:t>) created disassociation between websites and lacked Association credibility. </a:t>
            </a:r>
          </a:p>
          <a:p>
            <a:pPr marL="514350" indent="-514350">
              <a:buAutoNum type="arabicPeriod"/>
            </a:pPr>
            <a:r>
              <a:rPr lang="en-US" sz="2200" dirty="0"/>
              <a:t>Separate websites resulted in separate identities i.e. no one knew that </a:t>
            </a:r>
            <a:r>
              <a:rPr lang="en-US" sz="2200" dirty="0">
                <a:hlinkClick r:id="rId5"/>
              </a:rPr>
              <a:t>www.betiresmart.ca</a:t>
            </a:r>
            <a:r>
              <a:rPr lang="en-US" sz="2200" dirty="0"/>
              <a:t> </a:t>
            </a:r>
            <a:r>
              <a:rPr lang="en-US" sz="2200" dirty="0">
                <a:solidFill>
                  <a:schemeClr val="tx1"/>
                </a:solidFill>
              </a:rPr>
              <a:t>and</a:t>
            </a:r>
            <a:r>
              <a:rPr lang="en-US" sz="2200" dirty="0">
                <a:solidFill>
                  <a:srgbClr val="FF0000"/>
                </a:solidFill>
              </a:rPr>
              <a:t> </a:t>
            </a:r>
            <a:r>
              <a:rPr lang="en-US" sz="2200" dirty="0">
                <a:solidFill>
                  <a:srgbClr val="FF0000"/>
                </a:solidFill>
                <a:hlinkClick r:id="rId6"/>
              </a:rPr>
              <a:t>www.fuelsavingtires.ca</a:t>
            </a:r>
            <a:r>
              <a:rPr lang="en-US" sz="2200" dirty="0"/>
              <a:t> were the consumer facing website of </a:t>
            </a:r>
            <a:r>
              <a:rPr lang="en-US" sz="2200" dirty="0">
                <a:hlinkClick r:id="rId7"/>
              </a:rPr>
              <a:t>www.tracanada.ca</a:t>
            </a:r>
            <a:r>
              <a:rPr lang="en-US" sz="2200" dirty="0"/>
              <a:t> </a:t>
            </a:r>
          </a:p>
          <a:p>
            <a:pPr marL="514350" indent="-514350">
              <a:buAutoNum type="arabicPeriod"/>
            </a:pPr>
            <a:r>
              <a:rPr lang="en-US" sz="2200" dirty="0"/>
              <a:t>Management of these various websites was taxing and drained internal resources to keep both websites up-to-date/current.</a:t>
            </a:r>
          </a:p>
          <a:p>
            <a:pPr marL="514350" indent="-514350">
              <a:buAutoNum type="arabicPeriod"/>
            </a:pPr>
            <a:r>
              <a:rPr lang="en-US" sz="2200" dirty="0">
                <a:solidFill>
                  <a:schemeClr val="tx1"/>
                </a:solidFill>
              </a:rPr>
              <a:t>While developing the new site, TRAC also decided to optimize its technology services related to web hosting and management. The existing services were distributed between several providers making it difficult to track services, customer support and billing (The challenge was to continue to have fully operational site at all times while changing hosting providers). </a:t>
            </a:r>
          </a:p>
          <a:p>
            <a:pPr marL="514350" indent="-514350">
              <a:buAutoNum type="arabicPeriod"/>
            </a:pPr>
            <a:endParaRPr lang="en-US" dirty="0"/>
          </a:p>
          <a:p>
            <a:endParaRPr lang="en-US" dirty="0"/>
          </a:p>
          <a:p>
            <a:pPr marL="0" indent="0">
              <a:buNone/>
            </a:pPr>
            <a:endParaRPr lang="en-US" dirty="0"/>
          </a:p>
          <a:p>
            <a:pPr marL="0" indent="0">
              <a:buNone/>
            </a:pP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9057772"/>
      </p:ext>
    </p:extLst>
  </p:cSld>
  <p:clrMapOvr>
    <a:masterClrMapping/>
  </p:clrMapOvr>
  <mc:AlternateContent xmlns:mc="http://schemas.openxmlformats.org/markup-compatibility/2006">
    <mc:Choice xmlns:p14="http://schemas.microsoft.com/office/powerpoint/2010/main" Requires="p14">
      <p:transition spd="slow" p14:dur="2000" advTm="90768"/>
    </mc:Choice>
    <mc:Fallback>
      <p:transition spd="slow" advTm="9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04C92B-90E2-BA44-B74C-BA65AE7A802E}"/>
              </a:ext>
            </a:extLst>
          </p:cNvPr>
          <p:cNvSpPr>
            <a:spLocks noGrp="1"/>
          </p:cNvSpPr>
          <p:nvPr>
            <p:ph type="title"/>
          </p:nvPr>
        </p:nvSpPr>
        <p:spPr/>
        <p:txBody>
          <a:bodyPr/>
          <a:lstStyle/>
          <a:p>
            <a:r>
              <a:rPr lang="en-US" dirty="0"/>
              <a:t>Previous Attempts</a:t>
            </a:r>
          </a:p>
        </p:txBody>
      </p:sp>
      <p:sp>
        <p:nvSpPr>
          <p:cNvPr id="3" name="Content Placeholder 2">
            <a:extLst>
              <a:ext uri="{FF2B5EF4-FFF2-40B4-BE49-F238E27FC236}">
                <a16:creationId xmlns="" xmlns:a16="http://schemas.microsoft.com/office/drawing/2014/main" id="{489C617B-18A2-7042-A53C-0923EC8C50D5}"/>
              </a:ext>
            </a:extLst>
          </p:cNvPr>
          <p:cNvSpPr>
            <a:spLocks noGrp="1"/>
          </p:cNvSpPr>
          <p:nvPr>
            <p:ph idx="1"/>
          </p:nvPr>
        </p:nvSpPr>
        <p:spPr/>
        <p:txBody>
          <a:bodyPr/>
          <a:lstStyle/>
          <a:p>
            <a:pPr marL="0" indent="0">
              <a:buNone/>
            </a:pPr>
            <a:r>
              <a:rPr lang="en-US" dirty="0"/>
              <a:t>We tried to cross reference our websites where possible to build the relationship between them to allow for consumers to make the association to TRAC through:</a:t>
            </a:r>
          </a:p>
          <a:p>
            <a:pPr marL="0" indent="0">
              <a:buNone/>
            </a:pPr>
            <a:r>
              <a:rPr lang="en-US" dirty="0"/>
              <a:t>- Social media</a:t>
            </a:r>
          </a:p>
          <a:p>
            <a:pPr marL="0" indent="0">
              <a:buNone/>
            </a:pPr>
            <a:r>
              <a:rPr lang="en-US" dirty="0"/>
              <a:t>- Website </a:t>
            </a:r>
          </a:p>
          <a:p>
            <a:pPr marL="0" indent="0">
              <a:buNone/>
            </a:pPr>
            <a:r>
              <a:rPr lang="en-US" dirty="0"/>
              <a:t>- Email </a:t>
            </a:r>
          </a:p>
          <a:p>
            <a:pPr marL="0" indent="0">
              <a:buNone/>
            </a:pPr>
            <a:r>
              <a:rPr lang="en-US" dirty="0"/>
              <a:t>- Awareness campaigns</a:t>
            </a:r>
          </a:p>
          <a:p>
            <a:pPr marL="0" indent="0">
              <a:buNone/>
            </a:pPr>
            <a:r>
              <a:rPr lang="en-US" dirty="0"/>
              <a:t>- Newsletter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6055619"/>
      </p:ext>
    </p:extLst>
  </p:cSld>
  <p:clrMapOvr>
    <a:masterClrMapping/>
  </p:clrMapOvr>
  <mc:AlternateContent xmlns:mc="http://schemas.openxmlformats.org/markup-compatibility/2006">
    <mc:Choice xmlns:p14="http://schemas.microsoft.com/office/powerpoint/2010/main" Requires="p14">
      <p:transition spd="slow" p14:dur="2000" advTm="19405"/>
    </mc:Choice>
    <mc:Fallback>
      <p:transition spd="slow" advTm="1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398262-14C8-5D46-99FE-B2736FC6E29D}"/>
              </a:ext>
            </a:extLst>
          </p:cNvPr>
          <p:cNvSpPr>
            <a:spLocks noGrp="1"/>
          </p:cNvSpPr>
          <p:nvPr>
            <p:ph type="title"/>
          </p:nvPr>
        </p:nvSpPr>
        <p:spPr/>
        <p:txBody>
          <a:bodyPr/>
          <a:lstStyle/>
          <a:p>
            <a:r>
              <a:rPr lang="en-US" dirty="0"/>
              <a:t>Process</a:t>
            </a:r>
          </a:p>
        </p:txBody>
      </p:sp>
      <p:sp>
        <p:nvSpPr>
          <p:cNvPr id="3" name="Content Placeholder 2">
            <a:extLst>
              <a:ext uri="{FF2B5EF4-FFF2-40B4-BE49-F238E27FC236}">
                <a16:creationId xmlns="" xmlns:a16="http://schemas.microsoft.com/office/drawing/2014/main" id="{B0F046F9-760E-D74A-8D9B-E58F00EF35F9}"/>
              </a:ext>
            </a:extLst>
          </p:cNvPr>
          <p:cNvSpPr>
            <a:spLocks noGrp="1"/>
          </p:cNvSpPr>
          <p:nvPr>
            <p:ph idx="1"/>
          </p:nvPr>
        </p:nvSpPr>
        <p:spPr>
          <a:xfrm>
            <a:off x="912845" y="1499054"/>
            <a:ext cx="10515600" cy="4351338"/>
          </a:xfrm>
        </p:spPr>
        <p:txBody>
          <a:bodyPr>
            <a:normAutofit fontScale="70000" lnSpcReduction="20000"/>
          </a:bodyPr>
          <a:lstStyle/>
          <a:p>
            <a:endParaRPr lang="en-US" sz="3000" dirty="0">
              <a:solidFill>
                <a:schemeClr val="tx1"/>
              </a:solidFill>
            </a:endParaRPr>
          </a:p>
          <a:p>
            <a:r>
              <a:rPr lang="en-US" sz="3000" dirty="0">
                <a:solidFill>
                  <a:schemeClr val="tx1"/>
                </a:solidFill>
              </a:rPr>
              <a:t>Worked with the Board to obtain project </a:t>
            </a:r>
            <a:r>
              <a:rPr lang="en-US" sz="3000" dirty="0" smtClean="0">
                <a:solidFill>
                  <a:schemeClr val="tx1"/>
                </a:solidFill>
              </a:rPr>
              <a:t>buy-in.</a:t>
            </a:r>
            <a:endParaRPr lang="en-US" sz="3000" dirty="0">
              <a:solidFill>
                <a:schemeClr val="tx1"/>
              </a:solidFill>
            </a:endParaRPr>
          </a:p>
          <a:p>
            <a:r>
              <a:rPr lang="en-US" sz="3000" dirty="0">
                <a:solidFill>
                  <a:schemeClr val="tx1"/>
                </a:solidFill>
              </a:rPr>
              <a:t>Created strategy and d</a:t>
            </a:r>
            <a:r>
              <a:rPr lang="en-US" sz="3200" dirty="0">
                <a:solidFill>
                  <a:schemeClr val="tx1"/>
                </a:solidFill>
              </a:rPr>
              <a:t>eveloped the project scope and </a:t>
            </a:r>
            <a:r>
              <a:rPr lang="en-US" sz="3200" dirty="0" smtClean="0">
                <a:solidFill>
                  <a:schemeClr val="tx1"/>
                </a:solidFill>
              </a:rPr>
              <a:t>requirements. </a:t>
            </a:r>
            <a:endParaRPr lang="en-US" sz="3200" dirty="0">
              <a:solidFill>
                <a:schemeClr val="tx1"/>
              </a:solidFill>
            </a:endParaRPr>
          </a:p>
          <a:p>
            <a:r>
              <a:rPr lang="en-US" sz="3000" dirty="0">
                <a:solidFill>
                  <a:schemeClr val="tx1"/>
                </a:solidFill>
              </a:rPr>
              <a:t>Created needs analysis and </a:t>
            </a:r>
            <a:r>
              <a:rPr lang="en-US" sz="3000" dirty="0" smtClean="0">
                <a:solidFill>
                  <a:schemeClr val="tx1"/>
                </a:solidFill>
              </a:rPr>
              <a:t>documented.</a:t>
            </a:r>
            <a:endParaRPr lang="en-US" sz="3000" dirty="0">
              <a:solidFill>
                <a:schemeClr val="tx1"/>
              </a:solidFill>
            </a:endParaRPr>
          </a:p>
          <a:p>
            <a:r>
              <a:rPr lang="en-US" sz="3000" dirty="0"/>
              <a:t>Reviewed the traffic to various </a:t>
            </a:r>
            <a:r>
              <a:rPr lang="en-US" sz="3000" dirty="0" smtClean="0"/>
              <a:t>websites.</a:t>
            </a:r>
            <a:endParaRPr lang="en-US" sz="3000" dirty="0"/>
          </a:p>
          <a:p>
            <a:r>
              <a:rPr lang="en-US" sz="3000" dirty="0"/>
              <a:t>Analyzed the content within each </a:t>
            </a:r>
            <a:r>
              <a:rPr lang="en-US" sz="3000" dirty="0" smtClean="0"/>
              <a:t>website.</a:t>
            </a:r>
            <a:endParaRPr lang="en-US" sz="3000" dirty="0"/>
          </a:p>
          <a:p>
            <a:r>
              <a:rPr lang="en-US" sz="3000" dirty="0"/>
              <a:t>Looked at other Association websites to assess further </a:t>
            </a:r>
            <a:r>
              <a:rPr lang="en-US" sz="3000" dirty="0" smtClean="0"/>
              <a:t>direction.</a:t>
            </a:r>
            <a:endParaRPr lang="en-US" sz="3000" dirty="0"/>
          </a:p>
          <a:p>
            <a:r>
              <a:rPr lang="en-US" sz="3000" dirty="0"/>
              <a:t>Sought input from Association membership.</a:t>
            </a:r>
          </a:p>
          <a:p>
            <a:r>
              <a:rPr lang="en-US" sz="3000" dirty="0"/>
              <a:t>Strategized amongst web developer and Association staff to determine how best to combine and present the information to ensure industry stakeholders and consumers found with ease information specific to their needs ease.</a:t>
            </a:r>
          </a:p>
          <a:p>
            <a:r>
              <a:rPr lang="en-US" sz="3000" dirty="0"/>
              <a:t>Created a plan with milestones and </a:t>
            </a:r>
            <a:r>
              <a:rPr lang="en-US" sz="3000" dirty="0" smtClean="0"/>
              <a:t>timelines.</a:t>
            </a:r>
            <a:endParaRPr lang="en-US" sz="3000" dirty="0"/>
          </a:p>
          <a:p>
            <a:r>
              <a:rPr lang="en-US" sz="3000" dirty="0"/>
              <a:t>Executed the plan.</a:t>
            </a:r>
          </a:p>
          <a:p>
            <a:endParaRPr lang="en-US" dirty="0"/>
          </a:p>
          <a:p>
            <a:endParaRPr lang="en-US"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3741817"/>
      </p:ext>
    </p:extLst>
  </p:cSld>
  <p:clrMapOvr>
    <a:masterClrMapping/>
  </p:clrMapOvr>
  <mc:AlternateContent xmlns:mc="http://schemas.openxmlformats.org/markup-compatibility/2006">
    <mc:Choice xmlns:p14="http://schemas.microsoft.com/office/powerpoint/2010/main" Requires="p14">
      <p:transition spd="slow" p14:dur="2000" advTm="54427"/>
    </mc:Choice>
    <mc:Fallback>
      <p:transition spd="slow" advTm="54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29DF6E-DB00-B94E-AF8E-A2659D12CE9D}"/>
              </a:ext>
            </a:extLst>
          </p:cNvPr>
          <p:cNvSpPr>
            <a:spLocks noGrp="1"/>
          </p:cNvSpPr>
          <p:nvPr>
            <p:ph type="title"/>
          </p:nvPr>
        </p:nvSpPr>
        <p:spPr/>
        <p:txBody>
          <a:bodyPr/>
          <a:lstStyle/>
          <a:p>
            <a:r>
              <a:rPr lang="en-US" dirty="0"/>
              <a:t>Investment</a:t>
            </a:r>
          </a:p>
        </p:txBody>
      </p:sp>
      <p:sp>
        <p:nvSpPr>
          <p:cNvPr id="5" name="Text Placeholder 4">
            <a:extLst>
              <a:ext uri="{FF2B5EF4-FFF2-40B4-BE49-F238E27FC236}">
                <a16:creationId xmlns="" xmlns:a16="http://schemas.microsoft.com/office/drawing/2014/main" id="{C9C93B07-8C6C-5546-B105-BB6490BA4D47}"/>
              </a:ext>
            </a:extLst>
          </p:cNvPr>
          <p:cNvSpPr>
            <a:spLocks noGrp="1"/>
          </p:cNvSpPr>
          <p:nvPr>
            <p:ph type="body" idx="1"/>
          </p:nvPr>
        </p:nvSpPr>
        <p:spPr/>
        <p:txBody>
          <a:bodyPr>
            <a:normAutofit/>
          </a:bodyPr>
          <a:lstStyle/>
          <a:p>
            <a:r>
              <a:rPr lang="en-US" dirty="0"/>
              <a:t>Human Resources</a:t>
            </a:r>
          </a:p>
        </p:txBody>
      </p:sp>
      <p:sp>
        <p:nvSpPr>
          <p:cNvPr id="6" name="Content Placeholder 5">
            <a:extLst>
              <a:ext uri="{FF2B5EF4-FFF2-40B4-BE49-F238E27FC236}">
                <a16:creationId xmlns="" xmlns:a16="http://schemas.microsoft.com/office/drawing/2014/main" id="{53AD682D-5D39-7F46-A467-778ECC8E6F7C}"/>
              </a:ext>
            </a:extLst>
          </p:cNvPr>
          <p:cNvSpPr>
            <a:spLocks noGrp="1"/>
          </p:cNvSpPr>
          <p:nvPr>
            <p:ph sz="half" idx="2"/>
          </p:nvPr>
        </p:nvSpPr>
        <p:spPr/>
        <p:txBody>
          <a:bodyPr>
            <a:normAutofit lnSpcReduction="10000"/>
          </a:bodyPr>
          <a:lstStyle/>
          <a:p>
            <a:r>
              <a:rPr lang="en-US" sz="1800" dirty="0"/>
              <a:t>Team/Total time spent:  </a:t>
            </a:r>
          </a:p>
          <a:p>
            <a:r>
              <a:rPr lang="en-US" sz="1800" dirty="0"/>
              <a:t>Web Developer:  Strategy Cube</a:t>
            </a:r>
          </a:p>
          <a:p>
            <a:r>
              <a:rPr lang="en-US" sz="1800" dirty="0"/>
              <a:t>Michal Majernik, TRAC’s Manager of Communications, </a:t>
            </a:r>
            <a:r>
              <a:rPr lang="en-US" sz="1800" dirty="0" smtClean="0"/>
              <a:t>served </a:t>
            </a:r>
            <a:r>
              <a:rPr lang="en-US" sz="1800" dirty="0"/>
              <a:t>as Project Mgr.</a:t>
            </a:r>
          </a:p>
          <a:p>
            <a:r>
              <a:rPr lang="en-US" sz="1800" dirty="0"/>
              <a:t>Staff input provided by the Executive Assistant, Director of Operations and President/CEO</a:t>
            </a:r>
          </a:p>
          <a:p>
            <a:r>
              <a:rPr lang="en-US" sz="1800" dirty="0"/>
              <a:t>Outreach to </a:t>
            </a:r>
            <a:r>
              <a:rPr lang="en-US" sz="1800" dirty="0" smtClean="0"/>
              <a:t>members</a:t>
            </a:r>
          </a:p>
          <a:p>
            <a:pPr marL="0" indent="0">
              <a:buNone/>
            </a:pPr>
            <a:endParaRPr lang="en-US" sz="1800" dirty="0"/>
          </a:p>
          <a:p>
            <a:r>
              <a:rPr lang="en-US" sz="1800" dirty="0"/>
              <a:t>Total project took approximately 8 months</a:t>
            </a:r>
          </a:p>
          <a:p>
            <a:endParaRPr lang="en-US" sz="1800" dirty="0"/>
          </a:p>
          <a:p>
            <a:pPr marL="0" indent="0">
              <a:buNone/>
            </a:pPr>
            <a:r>
              <a:rPr lang="en-US" sz="1800" dirty="0"/>
              <a:t>    </a:t>
            </a:r>
          </a:p>
          <a:p>
            <a:pPr marL="0" indent="0">
              <a:buNone/>
            </a:pPr>
            <a:endParaRPr lang="en-US" sz="1800" dirty="0"/>
          </a:p>
          <a:p>
            <a:pPr marL="0" indent="0">
              <a:buNone/>
            </a:pPr>
            <a:endParaRPr lang="en-US" sz="1800" dirty="0"/>
          </a:p>
          <a:p>
            <a:pPr marL="0" indent="0">
              <a:buNone/>
            </a:pPr>
            <a:endParaRPr lang="en-US" dirty="0"/>
          </a:p>
        </p:txBody>
      </p:sp>
      <p:sp>
        <p:nvSpPr>
          <p:cNvPr id="7" name="Text Placeholder 6">
            <a:extLst>
              <a:ext uri="{FF2B5EF4-FFF2-40B4-BE49-F238E27FC236}">
                <a16:creationId xmlns="" xmlns:a16="http://schemas.microsoft.com/office/drawing/2014/main" id="{DE72B9FA-12DA-074C-BD7E-C28F7555B138}"/>
              </a:ext>
            </a:extLst>
          </p:cNvPr>
          <p:cNvSpPr>
            <a:spLocks noGrp="1"/>
          </p:cNvSpPr>
          <p:nvPr>
            <p:ph type="body" sz="quarter" idx="3"/>
          </p:nvPr>
        </p:nvSpPr>
        <p:spPr/>
        <p:txBody>
          <a:bodyPr/>
          <a:lstStyle/>
          <a:p>
            <a:r>
              <a:rPr lang="en-US" dirty="0"/>
              <a:t>Financial Resources</a:t>
            </a:r>
          </a:p>
        </p:txBody>
      </p:sp>
      <p:sp>
        <p:nvSpPr>
          <p:cNvPr id="8" name="Content Placeholder 7">
            <a:extLst>
              <a:ext uri="{FF2B5EF4-FFF2-40B4-BE49-F238E27FC236}">
                <a16:creationId xmlns="" xmlns:a16="http://schemas.microsoft.com/office/drawing/2014/main" id="{BCA60BF0-9A7F-8C42-942E-BB82A077D54F}"/>
              </a:ext>
            </a:extLst>
          </p:cNvPr>
          <p:cNvSpPr>
            <a:spLocks noGrp="1"/>
          </p:cNvSpPr>
          <p:nvPr>
            <p:ph sz="quarter" idx="4"/>
          </p:nvPr>
        </p:nvSpPr>
        <p:spPr/>
        <p:txBody>
          <a:bodyPr>
            <a:normAutofit/>
          </a:bodyPr>
          <a:lstStyle/>
          <a:p>
            <a:r>
              <a:rPr lang="en-US" sz="1800" dirty="0"/>
              <a:t>Website development $17,000</a:t>
            </a:r>
          </a:p>
          <a:p>
            <a:r>
              <a:rPr lang="en-US" sz="1800" dirty="0"/>
              <a:t>French Translation $1,795</a:t>
            </a:r>
          </a:p>
          <a:p>
            <a:endParaRPr lang="en-US" sz="1600" dirty="0"/>
          </a:p>
          <a:p>
            <a:pPr marL="0" indent="0">
              <a:buNone/>
            </a:pPr>
            <a:endParaRPr lang="en-US" sz="16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5192883"/>
      </p:ext>
    </p:extLst>
  </p:cSld>
  <p:clrMapOvr>
    <a:masterClrMapping/>
  </p:clrMapOvr>
  <mc:AlternateContent xmlns:mc="http://schemas.openxmlformats.org/markup-compatibility/2006">
    <mc:Choice xmlns:p14="http://schemas.microsoft.com/office/powerpoint/2010/main" Requires="p14">
      <p:transition spd="slow" p14:dur="2000" advTm="42521"/>
    </mc:Choice>
    <mc:Fallback>
      <p:transition spd="slow" advTm="4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785C20-4148-8E4D-B7E7-D4FD6704ECBD}"/>
              </a:ext>
            </a:extLst>
          </p:cNvPr>
          <p:cNvSpPr>
            <a:spLocks noGrp="1"/>
          </p:cNvSpPr>
          <p:nvPr>
            <p:ph type="title"/>
          </p:nvPr>
        </p:nvSpPr>
        <p:spPr/>
        <p:txBody>
          <a:bodyPr/>
          <a:lstStyle/>
          <a:p>
            <a:r>
              <a:rPr lang="en-US" dirty="0"/>
              <a:t>Learnings: What went well</a:t>
            </a:r>
          </a:p>
        </p:txBody>
      </p:sp>
      <p:sp>
        <p:nvSpPr>
          <p:cNvPr id="3" name="Content Placeholder 2">
            <a:extLst>
              <a:ext uri="{FF2B5EF4-FFF2-40B4-BE49-F238E27FC236}">
                <a16:creationId xmlns="" xmlns:a16="http://schemas.microsoft.com/office/drawing/2014/main" id="{0385912E-598A-AB49-AD9D-0930DE61709F}"/>
              </a:ext>
            </a:extLst>
          </p:cNvPr>
          <p:cNvSpPr>
            <a:spLocks noGrp="1"/>
          </p:cNvSpPr>
          <p:nvPr>
            <p:ph idx="1"/>
          </p:nvPr>
        </p:nvSpPr>
        <p:spPr/>
        <p:txBody>
          <a:bodyPr>
            <a:normAutofit fontScale="92500" lnSpcReduction="10000"/>
          </a:bodyPr>
          <a:lstStyle/>
          <a:p>
            <a:r>
              <a:rPr lang="en-US" dirty="0"/>
              <a:t>What went exceptionally well was how we determined the look and feel of the website. The web developer created several templates that looked cohesive and could be used interchangeably to create distinct pages that flowed together. </a:t>
            </a:r>
          </a:p>
          <a:p>
            <a:r>
              <a:rPr lang="en-US" dirty="0"/>
              <a:t>Using our trademark red and white colours, the new templates allowed for images and text boxes of varying sizes that resulted in interesting and eye-catching pages where information could be presented. </a:t>
            </a:r>
          </a:p>
          <a:p>
            <a:r>
              <a:rPr lang="en-US" dirty="0">
                <a:solidFill>
                  <a:schemeClr val="tx1"/>
                </a:solidFill>
              </a:rPr>
              <a:t>The content organization and amalgamation for both, industry and consumer audiences presented a significant challenge, but the new site clearly distinguishes between industry and consumer information.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1899287"/>
      </p:ext>
    </p:extLst>
  </p:cSld>
  <p:clrMapOvr>
    <a:masterClrMapping/>
  </p:clrMapOvr>
  <mc:AlternateContent xmlns:mc="http://schemas.openxmlformats.org/markup-compatibility/2006">
    <mc:Choice xmlns:p14="http://schemas.microsoft.com/office/powerpoint/2010/main" Requires="p14">
      <p:transition spd="slow" p14:dur="2000" advTm="47117"/>
    </mc:Choice>
    <mc:Fallback>
      <p:transition spd="slow" advTm="4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785C20-4148-8E4D-B7E7-D4FD6704ECBD}"/>
              </a:ext>
            </a:extLst>
          </p:cNvPr>
          <p:cNvSpPr>
            <a:spLocks noGrp="1"/>
          </p:cNvSpPr>
          <p:nvPr>
            <p:ph type="title"/>
          </p:nvPr>
        </p:nvSpPr>
        <p:spPr/>
        <p:txBody>
          <a:bodyPr/>
          <a:lstStyle/>
          <a:p>
            <a:r>
              <a:rPr lang="en-US" dirty="0"/>
              <a:t>Learnings: What went wrong</a:t>
            </a:r>
          </a:p>
        </p:txBody>
      </p:sp>
      <p:sp>
        <p:nvSpPr>
          <p:cNvPr id="3" name="Content Placeholder 2">
            <a:extLst>
              <a:ext uri="{FF2B5EF4-FFF2-40B4-BE49-F238E27FC236}">
                <a16:creationId xmlns="" xmlns:a16="http://schemas.microsoft.com/office/drawing/2014/main" id="{0385912E-598A-AB49-AD9D-0930DE61709F}"/>
              </a:ext>
            </a:extLst>
          </p:cNvPr>
          <p:cNvSpPr>
            <a:spLocks noGrp="1"/>
          </p:cNvSpPr>
          <p:nvPr>
            <p:ph idx="1"/>
          </p:nvPr>
        </p:nvSpPr>
        <p:spPr/>
        <p:txBody>
          <a:bodyPr/>
          <a:lstStyle/>
          <a:p>
            <a:r>
              <a:rPr lang="en-US" dirty="0"/>
              <a:t>Our launch timeline was delayed due to the added decision to include and allow for French translation. Decisions were required to determine what portions of the website would be translated as many of our information bulletins were from external sources and the cost of translation of this information was not in the original budget.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5908002"/>
      </p:ext>
    </p:extLst>
  </p:cSld>
  <p:clrMapOvr>
    <a:masterClrMapping/>
  </p:clrMapOvr>
  <mc:AlternateContent xmlns:mc="http://schemas.openxmlformats.org/markup-compatibility/2006">
    <mc:Choice xmlns:p14="http://schemas.microsoft.com/office/powerpoint/2010/main" Requires="p14">
      <p:transition spd="slow" p14:dur="2000" advTm="25612"/>
    </mc:Choice>
    <mc:Fallback>
      <p:transition spd="slow" advTm="2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3823</TotalTime>
  <Words>964</Words>
  <Application>Microsoft Office PowerPoint</Application>
  <PresentationFormat>Widescreen</PresentationFormat>
  <Paragraphs>162</Paragraphs>
  <Slides>13</Slides>
  <Notes>11</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Montserrat</vt:lpstr>
      <vt:lpstr>Office Theme</vt:lpstr>
      <vt:lpstr>Manage Operations</vt:lpstr>
      <vt:lpstr>Carol Hochu </vt:lpstr>
      <vt:lpstr>PowerPoint Presentation</vt:lpstr>
      <vt:lpstr>The Need</vt:lpstr>
      <vt:lpstr>Previous Attempts</vt:lpstr>
      <vt:lpstr>Process</vt:lpstr>
      <vt:lpstr>Investment</vt:lpstr>
      <vt:lpstr>Learnings: What went well</vt:lpstr>
      <vt:lpstr>Learnings: What went wrong</vt:lpstr>
      <vt:lpstr>Learnings: Next time?</vt:lpstr>
      <vt:lpstr>Benefits and Outcomes</vt:lpstr>
      <vt:lpstr>Next Steps: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Harris</dc:creator>
  <cp:lastModifiedBy>Teresa Gawel</cp:lastModifiedBy>
  <cp:revision>80</cp:revision>
  <dcterms:created xsi:type="dcterms:W3CDTF">2021-04-14T13:58:16Z</dcterms:created>
  <dcterms:modified xsi:type="dcterms:W3CDTF">2021-09-15T22:28:54Z</dcterms:modified>
</cp:coreProperties>
</file>