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DE478-FDE7-450A-BC58-DCDB5FE4F69C}" type="datetimeFigureOut">
              <a:rPr lang="en-CA" smtClean="0"/>
              <a:t>2024-07-08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E7F60-7CE4-49F3-A58F-6B84D8D87D9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689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Title page</a:t>
            </a:r>
          </a:p>
          <a:p>
            <a:r>
              <a:rPr lang="en-US" dirty="0"/>
              <a:t>Share the name of the presentation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9572A-1C08-4351-9D07-A3667F44B91D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14534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Purpose: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Explain the potential or actual results and benefits of using the program, product or service.</a:t>
            </a:r>
          </a:p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Outcome: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The community will understand the potential or actual results gained by using your program, product or service.</a:t>
            </a:r>
          </a:p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Use a maximum of 300 characters to describe the benefit you expect or have already achieved.</a:t>
            </a:r>
          </a:p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E.g.</a:t>
            </a:r>
          </a:p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By implementing the submission guide and updating our processes, we reduced the member submission time by 15%. The number of submitted resources increased by 18% per month. Administration time decreased by 28% 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9572A-1C08-4351-9D07-A3667F44B91D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67978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Purpose: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Share your learnings from the experience</a:t>
            </a:r>
          </a:p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Outcome: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Brief explanation that answers:</a:t>
            </a:r>
          </a:p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What's one thing that went exceptionally well during the project that we can repeat in the future?</a:t>
            </a:r>
          </a:p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What's one thing that went wrong, and how could it be avoided in the future?</a:t>
            </a:r>
          </a:p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What's one thing we could do differently next time?</a:t>
            </a:r>
          </a:p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Use a maximum of 300 characters to answer each question (one per slide) </a:t>
            </a:r>
          </a:p>
          <a:p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E.g. </a:t>
            </a:r>
          </a:p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Well - We discussed issues frequently and resolved them quickly to meet the needs of the membership and employees.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9572A-1C08-4351-9D07-A3667F44B91D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55365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E.G. Wrong - We didn't find the "best" way to do things; we only found the most convenient.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9572A-1C08-4351-9D07-A3667F44B91D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53591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Purpose: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Explain how to use the program, product or service.</a:t>
            </a:r>
          </a:p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Outcome: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The community will have a course of action to implement the same day and the following week. Also, a tip on a potential obstacle and workaround they may face when using the program, product or service.</a:t>
            </a:r>
          </a:p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Use a maximum of 300 characters to explain the next steps.</a:t>
            </a:r>
          </a:p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E.g.</a:t>
            </a:r>
          </a:p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Your next steps for getting the most out of the Submission guide is to: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immediately create a user login online at www.csae.com/resourcesubmission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next activity is to create the one-sentence statement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challenge when working with the tool is to get caught by semantics. To avoid that, limit the amount of time you can spend developing your one-sentence statement to 2 hours maximum.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9572A-1C08-4351-9D07-A3667F44B91D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10904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9572A-1C08-4351-9D07-A3667F44B91D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0255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Purpose: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Explain which human and financial resources were allocated to building the program, product or service.</a:t>
            </a:r>
          </a:p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Outcome: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Describe what it took for the program, product, or service to be build include:</a:t>
            </a:r>
          </a:p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list of human resources and a role they played.</a:t>
            </a:r>
          </a:p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Total Time Spent, and </a:t>
            </a:r>
          </a:p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total budget allocated to developing the solution.</a:t>
            </a:r>
          </a:p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Bulleted list 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9572A-1C08-4351-9D07-A3667F44B91D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97091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Purpose: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How does your program, product, or service fulfill a need in your organization </a:t>
            </a:r>
          </a:p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Format: 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one or two-sentence description that explains the need your association faced. </a:t>
            </a:r>
          </a:p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E.g. Our community wants to share their experience and knowledge, but the process of sharing the information is cumbersome and complex. 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community didn't use existing resources to their maximum potential.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Using multiple platforms created internal and external confusion.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9572A-1C08-4351-9D07-A3667F44B91D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03984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Purpose: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Share what solutions/ fixes you tried before this solution.</a:t>
            </a:r>
          </a:p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Outcome: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Bulleted list of tools, template, processes or procedures</a:t>
            </a:r>
          </a:p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Use a maximum of 5 bullets to list what you already tried.</a:t>
            </a:r>
          </a:p>
          <a:p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E.g. We've tried using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Pheeploop</a:t>
            </a:r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Website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Association Connect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Emails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Manual processes.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9572A-1C08-4351-9D07-A3667F44B91D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341949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Purpose: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How does your program, product, or service consider the category of equity, diversity, and inclusion</a:t>
            </a:r>
          </a:p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Format: 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one or two-sentence description that explains how your program, product, or service considered equity, diversity, and inclusion </a:t>
            </a:r>
          </a:p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E.g. Our community needed to change their discrimination policy, but the current leadership structure did not have enough female representation.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key stakeholders did not consult enough female voices for their concerns to be heard.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Creating a new policy but not fixing the work culture change did not lead to company growth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9572A-1C08-4351-9D07-A3667F44B91D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6614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Purpose: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How does your program, product, or service consider the competencies for Association Executives</a:t>
            </a:r>
          </a:p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Format: 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one or two-sentence description that explains how your program, product, or service incorporates the competencies for Association Executives </a:t>
            </a:r>
          </a:p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E.g. Our organization wants to establish direction by: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Creating a document where all of the practices can be found in case someone leaves their position so the new position can be filled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Our organization wants to deliver value by: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Creating a survey to gauge member value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9572A-1C08-4351-9D07-A3667F44B91D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34808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Purpose: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Share the steps you/your team took to build arrive at the solution.</a:t>
            </a:r>
          </a:p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Outcome: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Brief description of the steps you took towards solving your problem.</a:t>
            </a:r>
          </a:p>
          <a:p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Use a maximum of 500 characters to describe the process. If possible, keep the description too short sentences, one sentence per bullet point.</a:t>
            </a:r>
          </a:p>
          <a:p>
            <a:endParaRPr lang="en-CA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E.g. </a:t>
            </a:r>
          </a:p>
          <a:p>
            <a:pPr marL="228600" indent="-228600">
              <a:buFont typeface="+mj-lt"/>
              <a:buAutoNum type="arabicPeriod"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Reviewed our submission processes.</a:t>
            </a:r>
          </a:p>
          <a:p>
            <a:pPr marL="228600" indent="-228600">
              <a:buFont typeface="+mj-lt"/>
              <a:buAutoNum type="arabicPeriod"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Ran interviews with employees, volunteers, partners, etc. to identify the challenges and opportunities.</a:t>
            </a:r>
          </a:p>
          <a:p>
            <a:pPr marL="228600" indent="-228600">
              <a:buFont typeface="+mj-lt"/>
              <a:buAutoNum type="arabicPeriod"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Reviewed quantitative and qualitative data from the community surveys.</a:t>
            </a:r>
          </a:p>
          <a:p>
            <a:pPr marL="228600" indent="-228600">
              <a:buFont typeface="+mj-lt"/>
              <a:buAutoNum type="arabicPeriod"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Reviewed other similar associations' resource tools and submission processes.</a:t>
            </a:r>
          </a:p>
          <a:p>
            <a:pPr marL="228600" indent="-228600">
              <a:buFont typeface="+mj-lt"/>
              <a:buAutoNum type="arabicPeriod"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Classified our needs and goals.</a:t>
            </a:r>
          </a:p>
          <a:p>
            <a:pPr marL="228600" indent="-228600">
              <a:buFont typeface="+mj-lt"/>
              <a:buAutoNum type="arabicPeriod"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Eliminated solutions that wouldn't work.</a:t>
            </a:r>
          </a:p>
          <a:p>
            <a:pPr marL="228600" indent="-228600">
              <a:buFont typeface="+mj-lt"/>
              <a:buAutoNum type="arabicPeriod"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Created an implementation plan, we all agreed on. 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9572A-1C08-4351-9D07-A3667F44B91D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1680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Purpose:</a:t>
            </a: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How does your program, product, or service consider the category of continuous improvement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E.G. Different process next time - Don't jump to solutions before determining what the real problem is. Use a human performance improvement system to assess the entire situation.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59572A-1C08-4351-9D07-A3667F44B91D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5624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6034FA8-649F-0F94-8264-5C37E9B39282}"/>
              </a:ext>
            </a:extLst>
          </p:cNvPr>
          <p:cNvSpPr/>
          <p:nvPr userDrawn="1"/>
        </p:nvSpPr>
        <p:spPr>
          <a:xfrm>
            <a:off x="9227248" y="0"/>
            <a:ext cx="2964752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BA0A2C48-A89A-08DD-048B-9C4759812D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200000">
            <a:off x="9853175" y="52079"/>
            <a:ext cx="2030685" cy="2686645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9F6D178D-A671-EE1A-8F59-47A464B07D8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9200000">
            <a:off x="9773691" y="-54299"/>
            <a:ext cx="2189652" cy="2899401"/>
          </a:xfrm>
          <a:prstGeom prst="rect">
            <a:avLst/>
          </a:prstGeom>
        </p:spPr>
      </p:pic>
      <p:pic>
        <p:nvPicPr>
          <p:cNvPr id="9" name="Picture 8" descr="A yellow and purple circle design&#10;&#10;Description automatically generated">
            <a:extLst>
              <a:ext uri="{FF2B5EF4-FFF2-40B4-BE49-F238E27FC236}">
                <a16:creationId xmlns:a16="http://schemas.microsoft.com/office/drawing/2014/main" id="{8DA6B94D-854A-CE2B-9591-8363EA739A1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247" y="5126114"/>
            <a:ext cx="2964752" cy="1731885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820DFC4-FE0F-0ACC-B1A2-8E4513D5EF1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22375" y="1261886"/>
            <a:ext cx="7115380" cy="257527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 b="1"/>
            </a:lvl1pPr>
          </a:lstStyle>
          <a:p>
            <a:pPr lvl="0"/>
            <a:r>
              <a:rPr lang="en-US" dirty="0"/>
              <a:t>Program/Product/</a:t>
            </a:r>
            <a:br>
              <a:rPr lang="en-US" dirty="0"/>
            </a:br>
            <a:r>
              <a:rPr lang="en-US" dirty="0"/>
              <a:t>Service or Presentation Title</a:t>
            </a:r>
            <a:endParaRPr lang="en-CA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1F34C23-3386-B131-06EB-CDC846FD452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22375" y="4002553"/>
            <a:ext cx="6669088" cy="19802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>
                <a:solidFill>
                  <a:srgbClr val="8765AC"/>
                </a:solidFill>
              </a:defRPr>
            </a:lvl1pPr>
          </a:lstStyle>
          <a:p>
            <a:pPr lvl="0"/>
            <a:r>
              <a:rPr lang="en-CA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495275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3175B-E749-F05A-524A-E0277D850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025"/>
            <a:ext cx="6477000" cy="650875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pic>
        <p:nvPicPr>
          <p:cNvPr id="7" name="Picture 6" descr="A yellow and purple circles&#10;&#10;Description automatically generated">
            <a:extLst>
              <a:ext uri="{FF2B5EF4-FFF2-40B4-BE49-F238E27FC236}">
                <a16:creationId xmlns:a16="http://schemas.microsoft.com/office/drawing/2014/main" id="{3CDD2CA0-6F52-5CEF-AA06-5E45603D8F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2400000">
            <a:off x="10927029" y="164005"/>
            <a:ext cx="984891" cy="1302840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EFFFD4F-395E-FE31-874E-21E520E2D7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774031"/>
            <a:ext cx="7747000" cy="3309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993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820DFC4-FE0F-0ACC-B1A2-8E4513D5EF1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22375" y="1670050"/>
            <a:ext cx="6927850" cy="17589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000" b="1"/>
            </a:lvl1pPr>
          </a:lstStyle>
          <a:p>
            <a:pPr lvl="0"/>
            <a:r>
              <a:rPr lang="en-CA" dirty="0"/>
              <a:t>Click to Edit Section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1F34C23-3386-B131-06EB-CDC846FD452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22375" y="3706813"/>
            <a:ext cx="6669088" cy="1352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400">
                <a:solidFill>
                  <a:srgbClr val="8765AC"/>
                </a:solidFill>
              </a:defRPr>
            </a:lvl1pPr>
          </a:lstStyle>
          <a:p>
            <a:pPr lvl="0"/>
            <a:r>
              <a:rPr lang="en-CA" dirty="0"/>
              <a:t>Click to edit subtitle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D65C474-88EA-41C1-58C5-5B1F8E519CA5}"/>
              </a:ext>
            </a:extLst>
          </p:cNvPr>
          <p:cNvSpPr/>
          <p:nvPr userDrawn="1"/>
        </p:nvSpPr>
        <p:spPr>
          <a:xfrm>
            <a:off x="9227248" y="0"/>
            <a:ext cx="2964752" cy="6858000"/>
          </a:xfrm>
          <a:prstGeom prst="rect">
            <a:avLst/>
          </a:prstGeom>
          <a:solidFill>
            <a:srgbClr val="E0CC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4" name="Picture 3" descr="A white circles in a black background&#10;&#10;Description automatically generated">
            <a:extLst>
              <a:ext uri="{FF2B5EF4-FFF2-40B4-BE49-F238E27FC236}">
                <a16:creationId xmlns:a16="http://schemas.microsoft.com/office/drawing/2014/main" id="{DFCF00AB-5C35-A6E9-939F-B1F7BB2150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010" y="228088"/>
            <a:ext cx="2419753" cy="3200912"/>
          </a:xfrm>
          <a:prstGeom prst="rect">
            <a:avLst/>
          </a:prstGeom>
          <a:scene3d>
            <a:camera prst="orthographicFront">
              <a:rot lat="0" lon="0" rev="240000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21897728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3175B-E749-F05A-524A-E0277D850C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025"/>
            <a:ext cx="6477000" cy="650875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pic>
        <p:nvPicPr>
          <p:cNvPr id="7" name="Picture 6" descr="A yellow and purple circles&#10;&#10;Description automatically generated">
            <a:extLst>
              <a:ext uri="{FF2B5EF4-FFF2-40B4-BE49-F238E27FC236}">
                <a16:creationId xmlns:a16="http://schemas.microsoft.com/office/drawing/2014/main" id="{3CDD2CA0-6F52-5CEF-AA06-5E45603D8F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2040000">
            <a:off x="10927029" y="164005"/>
            <a:ext cx="984891" cy="1302840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EFFFD4F-395E-FE31-874E-21E520E2D74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774031"/>
            <a:ext cx="4940300" cy="3309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27D34FC8-3CCB-3790-197F-BB04EBA2E15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15100" y="1756570"/>
            <a:ext cx="4940300" cy="3309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5316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EE75177-FE78-E713-2265-3662BA6477D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66800" y="635000"/>
            <a:ext cx="2794000" cy="2794000"/>
          </a:xfrm>
          <a:prstGeom prst="ellips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CA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548FF4-3B4B-BC4B-4A30-1579221D6112}"/>
              </a:ext>
            </a:extLst>
          </p:cNvPr>
          <p:cNvSpPr/>
          <p:nvPr userDrawn="1"/>
        </p:nvSpPr>
        <p:spPr>
          <a:xfrm>
            <a:off x="9227248" y="0"/>
            <a:ext cx="2964752" cy="6858000"/>
          </a:xfrm>
          <a:prstGeom prst="rect">
            <a:avLst/>
          </a:prstGeom>
          <a:solidFill>
            <a:srgbClr val="8765A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11" name="Picture 10" descr="A white circles in a black background&#10;&#10;Description automatically generated">
            <a:extLst>
              <a:ext uri="{FF2B5EF4-FFF2-40B4-BE49-F238E27FC236}">
                <a16:creationId xmlns:a16="http://schemas.microsoft.com/office/drawing/2014/main" id="{5047159A-C025-B7D6-F4A5-2EAE58DACB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010" y="228088"/>
            <a:ext cx="2419753" cy="3200912"/>
          </a:xfrm>
          <a:prstGeom prst="rect">
            <a:avLst/>
          </a:prstGeom>
          <a:scene3d>
            <a:camera prst="orthographicFront">
              <a:rot lat="0" lon="0" rev="2400000"/>
            </a:camera>
            <a:lightRig rig="threePt" dir="t"/>
          </a:scene3d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F162C52-0552-BFBB-190A-5B8AFB47703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6800" y="4216400"/>
            <a:ext cx="31369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/>
            </a:lvl1pPr>
          </a:lstStyle>
          <a:p>
            <a:pPr lvl="0"/>
            <a:r>
              <a:rPr lang="en-CA" dirty="0"/>
              <a:t>NAME</a:t>
            </a:r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C0CDAB93-FE48-8B02-EB2B-010FAF177F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6800" y="4826000"/>
            <a:ext cx="3136900" cy="1117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0">
                <a:solidFill>
                  <a:srgbClr val="8765AC"/>
                </a:solidFill>
              </a:defRPr>
            </a:lvl1pPr>
          </a:lstStyle>
          <a:p>
            <a:pPr lvl="0"/>
            <a:r>
              <a:rPr lang="en-CA" dirty="0"/>
              <a:t>Position</a:t>
            </a:r>
          </a:p>
          <a:p>
            <a:pPr lvl="0"/>
            <a:r>
              <a:rPr lang="en-CA" dirty="0"/>
              <a:t>Organization</a:t>
            </a:r>
          </a:p>
        </p:txBody>
      </p:sp>
    </p:spTree>
    <p:extLst>
      <p:ext uri="{BB962C8B-B14F-4D97-AF65-F5344CB8AC3E}">
        <p14:creationId xmlns:p14="http://schemas.microsoft.com/office/powerpoint/2010/main" val="1156707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6EFEA-EA84-276B-434B-1CDBC1BC38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4026D7-4104-85CA-F171-F226976DA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8395A0-1AA6-FBD4-AB28-AE7A617BB9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434201-8D65-09ED-624B-B17D0E351B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pic>
        <p:nvPicPr>
          <p:cNvPr id="10" name="Picture 9" descr="A yellow and purple circles&#10;&#10;Description automatically generated">
            <a:extLst>
              <a:ext uri="{FF2B5EF4-FFF2-40B4-BE49-F238E27FC236}">
                <a16:creationId xmlns:a16="http://schemas.microsoft.com/office/drawing/2014/main" id="{74CE46BF-1AD8-A860-94D7-9DFE37F3C4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00000">
            <a:off x="10927029" y="164005"/>
            <a:ext cx="984891" cy="130284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76FDAA1-A3B7-14D0-9A95-2C605BCCE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025"/>
            <a:ext cx="6477000" cy="650875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85964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yellow and purple circles&#10;&#10;Description automatically generated">
            <a:extLst>
              <a:ext uri="{FF2B5EF4-FFF2-40B4-BE49-F238E27FC236}">
                <a16:creationId xmlns:a16="http://schemas.microsoft.com/office/drawing/2014/main" id="{6487810B-7307-1646-67DC-DC09C63378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200000">
            <a:off x="10927029" y="164005"/>
            <a:ext cx="984891" cy="1302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031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white and purple background&#10;&#10;Description automatically generated">
            <a:extLst>
              <a:ext uri="{FF2B5EF4-FFF2-40B4-BE49-F238E27FC236}">
                <a16:creationId xmlns:a16="http://schemas.microsoft.com/office/drawing/2014/main" id="{D297333D-6F3B-2A33-A52C-2BB30BCB83BF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41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9" r:id="rId3"/>
    <p:sldLayoutId id="2147483658" r:id="rId4"/>
    <p:sldLayoutId id="2147483652" r:id="rId5"/>
    <p:sldLayoutId id="2147483653" r:id="rId6"/>
    <p:sldLayoutId id="2147483655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23033-29B7-FBD7-7044-FE08F3BAD99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Program/Service/Product</a:t>
            </a:r>
            <a:br>
              <a:rPr lang="en-CA" dirty="0"/>
            </a:br>
            <a:r>
              <a:rPr lang="en-CA" dirty="0"/>
              <a:t>or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F36881-5266-9E7B-75F4-3A57051ECC3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28383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83FD7-FD99-2B28-8DB1-E6FA24B98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Continuous Improvement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C77D32-93E8-7D15-BEA4-D4D4EA4D63C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12666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75965-A57E-5C0E-7ABF-C7D039A93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Achievements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732250-2CDD-6CD8-452F-3AF88C7306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4709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C3C46-4738-CABF-E60F-B5779B6A5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Learnings: What went well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024A59-8D90-802B-05AA-8F8D2EAD61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53418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6B99E9-D94F-54C0-D45B-85077A04C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Learnings: What went wrong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33DDE-0C42-96FF-8C7B-DC4CCE69B4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4758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2CE32-6E81-8440-7AB3-34F3F8CA4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Steps: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2AC1C-0FFC-727B-B132-A2C9469EC0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333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6BE711-E594-9D94-13EC-8758607B6748}"/>
              </a:ext>
            </a:extLst>
          </p:cNvPr>
          <p:cNvSpPr txBox="1"/>
          <p:nvPr/>
        </p:nvSpPr>
        <p:spPr>
          <a:xfrm>
            <a:off x="2643810" y="1997765"/>
            <a:ext cx="52975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+mj-lt"/>
              </a:rPr>
              <a:t>Thank you,</a:t>
            </a:r>
          </a:p>
          <a:p>
            <a:r>
              <a:rPr lang="en-US" sz="4000" b="1" dirty="0">
                <a:latin typeface="+mj-lt"/>
              </a:rPr>
              <a:t>If you have questions, contact us at </a:t>
            </a:r>
            <a:r>
              <a:rPr lang="en-US" sz="4000" b="1">
                <a:latin typeface="+mj-lt"/>
              </a:rPr>
              <a:t>info@csae.com</a:t>
            </a:r>
            <a:endParaRPr lang="en-US" sz="4000" b="1" dirty="0">
              <a:latin typeface="+mj-lt"/>
            </a:endParaRPr>
          </a:p>
          <a:p>
            <a:endParaRPr lang="en-CA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0419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6816CB6-0344-A93E-EFF1-3DAC1A3E229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23E636-E8D1-4740-7EC6-7AD19F35647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07C369-26EB-CA0B-10BA-633ADBF328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CA" dirty="0"/>
              <a:t>Position</a:t>
            </a:r>
          </a:p>
          <a:p>
            <a:r>
              <a:rPr lang="en-CA" dirty="0"/>
              <a:t>Association</a:t>
            </a:r>
          </a:p>
          <a:p>
            <a:r>
              <a:rPr lang="en-CA" dirty="0"/>
              <a:t>Email Address (optional)</a:t>
            </a:r>
          </a:p>
        </p:txBody>
      </p:sp>
    </p:spTree>
    <p:extLst>
      <p:ext uri="{BB962C8B-B14F-4D97-AF65-F5344CB8AC3E}">
        <p14:creationId xmlns:p14="http://schemas.microsoft.com/office/powerpoint/2010/main" val="863940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311D7-6F6B-7B12-F6C1-1E593F53FD2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22984" y="1043126"/>
            <a:ext cx="6669088" cy="1352550"/>
          </a:xfrm>
        </p:spPr>
        <p:txBody>
          <a:bodyPr/>
          <a:lstStyle/>
          <a:p>
            <a:r>
              <a:rPr lang="en-US" sz="3600" dirty="0"/>
              <a:t>SHARE YOUR QUICK DESCRIPTION ONE-SENTENCE STATEMENT. E.g. Our Submission Guide is a job aid that helps CSAE members easily submit materials with the user-friendly software Open Water.</a:t>
            </a:r>
          </a:p>
          <a:p>
            <a:endParaRPr lang="en-CA" sz="3600" dirty="0"/>
          </a:p>
        </p:txBody>
      </p:sp>
    </p:spTree>
    <p:extLst>
      <p:ext uri="{BB962C8B-B14F-4D97-AF65-F5344CB8AC3E}">
        <p14:creationId xmlns:p14="http://schemas.microsoft.com/office/powerpoint/2010/main" val="2522966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41D96-0064-4CAC-9F6B-D415D6922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Investment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8F772-AA3F-2739-DB37-8B512561E9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2300805"/>
            <a:ext cx="4940300" cy="3309937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1B638D-5401-217D-A9AB-3CA8C800AE9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64796" y="2300804"/>
            <a:ext cx="4940300" cy="3309937"/>
          </a:xfrm>
        </p:spPr>
        <p:txBody>
          <a:bodyPr/>
          <a:lstStyle/>
          <a:p>
            <a:endParaRPr lang="en-CA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BD90139E-4BE8-F90D-B910-760696E556F4}"/>
              </a:ext>
            </a:extLst>
          </p:cNvPr>
          <p:cNvSpPr txBox="1">
            <a:spLocks/>
          </p:cNvSpPr>
          <p:nvPr/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8765AC"/>
                </a:solidFill>
              </a:rPr>
              <a:t>Team/Total time spent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32CE68D-723D-3BC1-F55E-64ED6A36D27F}"/>
              </a:ext>
            </a:extLst>
          </p:cNvPr>
          <p:cNvSpPr txBox="1">
            <a:spLocks/>
          </p:cNvSpPr>
          <p:nvPr/>
        </p:nvSpPr>
        <p:spPr>
          <a:xfrm>
            <a:off x="6443352" y="1681163"/>
            <a:ext cx="5183188" cy="8239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8765AC"/>
                </a:solidFill>
              </a:rPr>
              <a:t>Financial</a:t>
            </a:r>
          </a:p>
        </p:txBody>
      </p:sp>
    </p:spTree>
    <p:extLst>
      <p:ext uri="{BB962C8B-B14F-4D97-AF65-F5344CB8AC3E}">
        <p14:creationId xmlns:p14="http://schemas.microsoft.com/office/powerpoint/2010/main" val="172446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E8B00-5199-C2D3-A531-BD06CE8A5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Leadership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68C0F-D719-2149-187A-C04E4B1F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44466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0B5E5-BCAE-8156-7081-841E20D5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Creativity and Innovation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36C1D-AE09-E758-ADA8-A25764CE04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265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BFD29-FD26-D774-5D8A-608FC9BC8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708025"/>
            <a:ext cx="7132983" cy="650875"/>
          </a:xfrm>
        </p:spPr>
        <p:txBody>
          <a:bodyPr/>
          <a:lstStyle/>
          <a:p>
            <a:r>
              <a:rPr lang="en-CA" dirty="0"/>
              <a:t>Equity, Diversity and Inclusion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7CD896-1748-18B7-E826-3696DE800E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619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FC1E6-3D9E-4853-993C-F8CC4A3AB1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08025"/>
            <a:ext cx="8971722" cy="650875"/>
          </a:xfrm>
        </p:spPr>
        <p:txBody>
          <a:bodyPr/>
          <a:lstStyle/>
          <a:p>
            <a:r>
              <a:rPr lang="en-US" dirty="0"/>
              <a:t>Competencies for Association Executives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AA3829-2D2B-7946-E39C-C4EFB25730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8902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47FBB-0937-3D0E-1429-902CF9BA1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Collaboration and Teamwork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396C98-97C8-20A5-6C7A-59E98BB88A2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2698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AE 2023 Slide Deck Template" id="{FD599D81-96EC-4AB5-B9B2-95B557921362}" vid="{179689E1-472A-4D6B-886D-4B0278FB047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1070</Words>
  <Application>Microsoft Office PowerPoint</Application>
  <PresentationFormat>Widescreen</PresentationFormat>
  <Paragraphs>104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Aptos</vt:lpstr>
      <vt:lpstr>Arial</vt:lpstr>
      <vt:lpstr>Office Theme</vt:lpstr>
      <vt:lpstr>Program/Service/Product or Presentation Title</vt:lpstr>
      <vt:lpstr>PowerPoint Presentation</vt:lpstr>
      <vt:lpstr>PowerPoint Presentation</vt:lpstr>
      <vt:lpstr>Investment</vt:lpstr>
      <vt:lpstr>Leadership</vt:lpstr>
      <vt:lpstr>Creativity and Innovation</vt:lpstr>
      <vt:lpstr>Equity, Diversity and Inclusion</vt:lpstr>
      <vt:lpstr>Competencies for Association Executives</vt:lpstr>
      <vt:lpstr>Collaboration and Teamwork</vt:lpstr>
      <vt:lpstr>Continuous Improvement</vt:lpstr>
      <vt:lpstr>Achievements</vt:lpstr>
      <vt:lpstr>Learnings: What went well</vt:lpstr>
      <vt:lpstr>Learnings: What went wrong</vt:lpstr>
      <vt:lpstr>Next Steps: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Olivia Wild</dc:creator>
  <cp:lastModifiedBy>Olivia Wild</cp:lastModifiedBy>
  <cp:revision>1</cp:revision>
  <dcterms:created xsi:type="dcterms:W3CDTF">2024-07-08T20:37:00Z</dcterms:created>
  <dcterms:modified xsi:type="dcterms:W3CDTF">2024-07-08T20:37:45Z</dcterms:modified>
</cp:coreProperties>
</file>