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64" r:id="rId2"/>
    <p:sldId id="275" r:id="rId3"/>
    <p:sldId id="274" r:id="rId4"/>
    <p:sldId id="267" r:id="rId5"/>
    <p:sldId id="271" r:id="rId6"/>
    <p:sldId id="268" r:id="rId7"/>
    <p:sldId id="263" r:id="rId8"/>
    <p:sldId id="280" r:id="rId9"/>
    <p:sldId id="270" r:id="rId10"/>
    <p:sldId id="279" r:id="rId11"/>
    <p:sldId id="272" r:id="rId12"/>
    <p:sldId id="277" r:id="rId13"/>
    <p:sldId id="27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E34"/>
    <a:srgbClr val="FFA2FF"/>
    <a:srgbClr val="8F4899"/>
    <a:srgbClr val="2E2E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BC06CD-C352-514C-AC33-838B4761895C}" v="16" dt="2021-06-03T20:45:04.0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51"/>
    <p:restoredTop sz="79328"/>
  </p:normalViewPr>
  <p:slideViewPr>
    <p:cSldViewPr snapToGrid="0" snapToObjects="1">
      <p:cViewPr varScale="1">
        <p:scale>
          <a:sx n="99" d="100"/>
          <a:sy n="99" d="100"/>
        </p:scale>
        <p:origin x="118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70A376-FA4B-9949-8AAD-1C21E4BA6423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B39529-8C41-EF4F-BFDF-7A2294E93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85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Title page</a:t>
            </a:r>
          </a:p>
          <a:p>
            <a:r>
              <a:rPr lang="en-US" dirty="0"/>
              <a:t>Share the name of the presentation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39529-8C41-EF4F-BFDF-7A2294E93DB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2447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Purpose:</a:t>
            </a: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Explain how to use the program, product or service.</a:t>
            </a:r>
          </a:p>
          <a:p>
            <a:r>
              <a:rPr lang="en-CA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Outcome:</a:t>
            </a: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The community will have a course of action to implement the same day and the following week. Also, a tip on a potential obstacle and workaround they may face when using the program, product or service.</a:t>
            </a:r>
          </a:p>
          <a:p>
            <a:r>
              <a:rPr lang="en-CA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Format:</a:t>
            </a: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Use a maximum of 300 characters to explain the next steps.</a:t>
            </a:r>
          </a:p>
          <a:p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E.g.</a:t>
            </a:r>
          </a:p>
          <a:p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Your next steps for getting the most out of the Submission guide is to: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immediately create a user login online at </a:t>
            </a:r>
            <a:r>
              <a:rPr lang="en-CA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www.csae.com</a:t>
            </a: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en-CA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resourcesubmission</a:t>
            </a:r>
            <a:endParaRPr lang="en-C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next activity is to create the one-sentence statement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challenge when working with the tool is to get caught by semantics. To avoid that, limit the amount of time you can spend developing your one-sentence statement to 2 hours maximum.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39529-8C41-EF4F-BFDF-7A2294E93DB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7172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39529-8C41-EF4F-BFDF-7A2294E93DB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466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Purpose:</a:t>
            </a: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Share the situation before building your solution. </a:t>
            </a:r>
          </a:p>
          <a:p>
            <a:r>
              <a:rPr lang="en-CA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Outcome:</a:t>
            </a: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 one or two-sentence description that explains the need your association faced. </a:t>
            </a:r>
          </a:p>
          <a:p>
            <a:r>
              <a:rPr lang="en-CA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Format:</a:t>
            </a: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Use a maximum of 3 bullet points to describe what was happening and the impact on the association and their members.</a:t>
            </a:r>
          </a:p>
          <a:p>
            <a:endParaRPr lang="en-C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E.g. Our community wants to share their experience and knowledge, but the process of sharing the information is cumbersome and complex. 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community didn't use existing resources to their maximum potential.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Using multiple platforms created internal and external confusion.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39529-8C41-EF4F-BFDF-7A2294E93DB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0734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Purpose:</a:t>
            </a: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Share what solutions/ fixes you tried before this solution.</a:t>
            </a:r>
          </a:p>
          <a:p>
            <a:r>
              <a:rPr lang="en-CA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Outcome:</a:t>
            </a: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Bulleted list of tools, template, processes or procedures</a:t>
            </a:r>
          </a:p>
          <a:p>
            <a:r>
              <a:rPr lang="en-CA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Format:</a:t>
            </a: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Use a maximum of 5 bullets to list what you already tried.</a:t>
            </a:r>
          </a:p>
          <a:p>
            <a:endParaRPr lang="en-C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E.g. We've tried using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Pheeploop</a:t>
            </a:r>
            <a:endParaRPr lang="en-C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Website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Association Connect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Emails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Manual processes.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39529-8C41-EF4F-BFDF-7A2294E93DB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6697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Purpose:</a:t>
            </a: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Share the steps you/your team took to build arrive at the solution.</a:t>
            </a:r>
          </a:p>
          <a:p>
            <a:r>
              <a:rPr lang="en-CA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Outcome:</a:t>
            </a: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Brief description of the steps you took towards solving your problem.</a:t>
            </a:r>
          </a:p>
          <a:p>
            <a:r>
              <a:rPr lang="en-CA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Format:</a:t>
            </a: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Use a maximum of 500 characters to describe the process. If possible, keep the description too short sentences, one sentence per bullet point.</a:t>
            </a:r>
          </a:p>
          <a:p>
            <a:endParaRPr lang="en-C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E.g. </a:t>
            </a:r>
          </a:p>
          <a:p>
            <a:pPr marL="228600" indent="-228600">
              <a:buFont typeface="+mj-lt"/>
              <a:buAutoNum type="arabicPeriod"/>
            </a:pP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Reviewed our submission processes.</a:t>
            </a:r>
          </a:p>
          <a:p>
            <a:pPr marL="228600" indent="-228600">
              <a:buFont typeface="+mj-lt"/>
              <a:buAutoNum type="arabicPeriod"/>
            </a:pP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Ran interviews with employees, volunteers, partners, etc. to identify the challenges and opportunities.</a:t>
            </a:r>
          </a:p>
          <a:p>
            <a:pPr marL="228600" indent="-228600">
              <a:buFont typeface="+mj-lt"/>
              <a:buAutoNum type="arabicPeriod"/>
            </a:pP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Reviewed quantitative and qualitative data from the community surveys.</a:t>
            </a:r>
          </a:p>
          <a:p>
            <a:pPr marL="228600" indent="-228600">
              <a:buFont typeface="+mj-lt"/>
              <a:buAutoNum type="arabicPeriod"/>
            </a:pP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Reviewed other similar associations' resource tools and submission processes.</a:t>
            </a:r>
          </a:p>
          <a:p>
            <a:pPr marL="228600" indent="-228600">
              <a:buFont typeface="+mj-lt"/>
              <a:buAutoNum type="arabicPeriod"/>
            </a:pP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Classified our needs and goals.</a:t>
            </a:r>
          </a:p>
          <a:p>
            <a:pPr marL="228600" indent="-228600">
              <a:buFont typeface="+mj-lt"/>
              <a:buAutoNum type="arabicPeriod"/>
            </a:pP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Eliminated solutions that wouldn't work.</a:t>
            </a:r>
          </a:p>
          <a:p>
            <a:pPr marL="228600" indent="-228600">
              <a:buFont typeface="+mj-lt"/>
              <a:buAutoNum type="arabicPeriod"/>
            </a:pP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Created an implementation plan, we all agreed on.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39529-8C41-EF4F-BFDF-7A2294E93DB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5287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Purpose:</a:t>
            </a: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Explain which human and financial resources were allocated to building the program, product or service.</a:t>
            </a:r>
          </a:p>
          <a:p>
            <a:r>
              <a:rPr lang="en-CA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Outcome:</a:t>
            </a: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Describe what it took for the program, product, or service to be build include:</a:t>
            </a:r>
          </a:p>
          <a:p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list of human resources and a role they played.</a:t>
            </a:r>
          </a:p>
          <a:p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Total Time Spent, and </a:t>
            </a:r>
          </a:p>
          <a:p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total budget allocated to developing the solution.</a:t>
            </a:r>
          </a:p>
          <a:p>
            <a:r>
              <a:rPr lang="en-CA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Format:</a:t>
            </a: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Bulleted list </a:t>
            </a:r>
          </a:p>
          <a:p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E.g.</a:t>
            </a:r>
          </a:p>
          <a:p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Team/ Total time spent</a:t>
            </a:r>
          </a:p>
          <a:p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Danielle, Sponsor</a:t>
            </a:r>
          </a:p>
          <a:p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Claudette, Designer</a:t>
            </a:r>
          </a:p>
          <a:p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Eve, Project Manager</a:t>
            </a:r>
          </a:p>
          <a:p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Casey, Developer</a:t>
            </a:r>
          </a:p>
          <a:p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Emma, Developer</a:t>
            </a:r>
          </a:p>
          <a:p>
            <a:r>
              <a:rPr lang="en-CA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Vasan</a:t>
            </a: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Data Analyst</a:t>
            </a:r>
          </a:p>
          <a:p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Penny, Marketing</a:t>
            </a:r>
            <a:b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en-C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Time Spent: 93 hours</a:t>
            </a:r>
          </a:p>
          <a:p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Financial investment: $9,635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39529-8C41-EF4F-BFDF-7A2294E93DB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1619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Purpose:</a:t>
            </a: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Share your learnings from the experience</a:t>
            </a:r>
          </a:p>
          <a:p>
            <a:r>
              <a:rPr lang="en-CA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Outcome:</a:t>
            </a: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Brief explanation that answers:</a:t>
            </a:r>
          </a:p>
          <a:p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What's one thing that went exceptionally well during the project that we can repeat in the future?</a:t>
            </a:r>
          </a:p>
          <a:p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What's one thing that went wrong, and how could it be avoided in the future?</a:t>
            </a:r>
          </a:p>
          <a:p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What's one thing we could do differently next time?</a:t>
            </a:r>
          </a:p>
          <a:p>
            <a:r>
              <a:rPr lang="en-CA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Format:</a:t>
            </a: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Use a maximum of 300 characters to answer each question (one per slide) </a:t>
            </a:r>
          </a:p>
          <a:p>
            <a:endParaRPr lang="en-C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E.g. </a:t>
            </a:r>
          </a:p>
          <a:p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Well - We discussed issues frequently and resolved them quickly to meet the needs of the membership and employees.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39529-8C41-EF4F-BFDF-7A2294E93DB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805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E.G. Wrong - We didn't find the "best" way to do things; we only found the most convenient.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39529-8C41-EF4F-BFDF-7A2294E93DB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4542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E.G. Different - Don't jump to solutions before determining what the real problem is. Use a human performance improvement system to assess the entire situation.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39529-8C41-EF4F-BFDF-7A2294E93DB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0048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Purpose:</a:t>
            </a: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Explain the potential or actual results and benefits of using the program, product or service.</a:t>
            </a:r>
          </a:p>
          <a:p>
            <a:r>
              <a:rPr lang="en-CA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Outcome:</a:t>
            </a: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The community will understand the potential or actual results gained by using your program, product or service.</a:t>
            </a:r>
          </a:p>
          <a:p>
            <a:r>
              <a:rPr lang="en-CA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Format:</a:t>
            </a: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Use a maximum of 300 characters to describe the benefit you expect or have already achieved.</a:t>
            </a:r>
          </a:p>
          <a:p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E.g.</a:t>
            </a:r>
          </a:p>
          <a:p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By implementing the submission guide and updating our processes, we reduced the member submission time by 15%. The number of submitted resources increased by 18% per month. Administration time decreased by 28%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39529-8C41-EF4F-BFDF-7A2294E93DB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340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CDA63-F7C8-9F40-8CAE-2C488BDD766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81449" y="1828798"/>
            <a:ext cx="5815913" cy="2036065"/>
          </a:xfrm>
        </p:spPr>
        <p:txBody>
          <a:bodyPr anchor="b">
            <a:normAutofit/>
          </a:bodyPr>
          <a:lstStyle>
            <a:lvl1pPr algn="l">
              <a:defRPr sz="4500" b="1">
                <a:solidFill>
                  <a:schemeClr val="bg1"/>
                </a:solidFill>
                <a:latin typeface="Montserrat" pitchFamily="2" charset="77"/>
                <a:cs typeface="Arial" panose="020B0604020202020204" pitchFamily="34" charset="0"/>
              </a:defRPr>
            </a:lvl1pPr>
          </a:lstStyle>
          <a:p>
            <a:r>
              <a:rPr lang="en-US" dirty="0"/>
              <a:t>Program/Product/Service or 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90D878-D3D9-C34B-ABB8-5A786453EB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1449" y="4114798"/>
            <a:ext cx="5815913" cy="125421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A2FF"/>
                </a:solidFill>
                <a:latin typeface="Montserrat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CA96589-5E8B-9048-A920-77CAF5C94EDE}"/>
              </a:ext>
            </a:extLst>
          </p:cNvPr>
          <p:cNvSpPr txBox="1"/>
          <p:nvPr userDrawn="1"/>
        </p:nvSpPr>
        <p:spPr>
          <a:xfrm>
            <a:off x="11442357" y="92675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7" descr="Text&#10;&#10;Description automatically generated">
            <a:extLst>
              <a:ext uri="{FF2B5EF4-FFF2-40B4-BE49-F238E27FC236}">
                <a16:creationId xmlns:a16="http://schemas.microsoft.com/office/drawing/2014/main" id="{024FFA14-D2DE-C898-DF97-08426BFAB15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64912" y="395032"/>
            <a:ext cx="3116156" cy="106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036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701A7-C64F-6940-998F-21FC3F861D9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title 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D5D5C9-4675-4849-9C1A-29BDD68934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544595"/>
            <a:ext cx="6172200" cy="431645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ED777F-C277-DD47-9B6B-5504CC94CA6D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text 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9BEAB0-050B-4C41-BBFE-87A0BC1A5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94556-AB3D-F149-A98C-E5FD5D06AD7F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43F3BA-CE2D-614D-8FBA-E403AFBAE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CDCBB8-09B7-AF43-8B9B-B142F3C50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DC38E-2FEB-6348-A3EC-91967516D389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Google Shape;165;p26">
            <a:extLst>
              <a:ext uri="{FF2B5EF4-FFF2-40B4-BE49-F238E27FC236}">
                <a16:creationId xmlns:a16="http://schemas.microsoft.com/office/drawing/2014/main" id="{D61B58A9-9E3F-4541-83FE-297F0B292EAE}"/>
              </a:ext>
            </a:extLst>
          </p:cNvPr>
          <p:cNvPicPr preferRelativeResize="0"/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0386305" y="365125"/>
            <a:ext cx="1474201" cy="98982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Google Shape;164;p26">
            <a:extLst>
              <a:ext uri="{FF2B5EF4-FFF2-40B4-BE49-F238E27FC236}">
                <a16:creationId xmlns:a16="http://schemas.microsoft.com/office/drawing/2014/main" id="{2101AD3C-1313-784B-A774-1456DEC55DFA}"/>
              </a:ext>
            </a:extLst>
          </p:cNvPr>
          <p:cNvSpPr/>
          <p:nvPr userDrawn="1"/>
        </p:nvSpPr>
        <p:spPr>
          <a:xfrm>
            <a:off x="0" y="6761569"/>
            <a:ext cx="12192000" cy="96431"/>
          </a:xfrm>
          <a:prstGeom prst="rect">
            <a:avLst/>
          </a:prstGeom>
          <a:solidFill>
            <a:srgbClr val="7C388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12646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08631-8380-B94B-A503-B9FAA5C323B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1557C7-1189-6543-A217-FEE56E72E2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6A8CC1-31FA-6B49-8C13-E1926145F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94556-AB3D-F149-A98C-E5FD5D06AD7F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DBD5C2-05BC-5E43-AC79-85D6D93BB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C68FBA-FD3D-2F44-A810-2C0B81102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DC38E-2FEB-6348-A3EC-91967516D38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Google Shape;165;p26">
            <a:extLst>
              <a:ext uri="{FF2B5EF4-FFF2-40B4-BE49-F238E27FC236}">
                <a16:creationId xmlns:a16="http://schemas.microsoft.com/office/drawing/2014/main" id="{602B6D4C-2186-AE47-83A0-F5398D196DA3}"/>
              </a:ext>
            </a:extLst>
          </p:cNvPr>
          <p:cNvPicPr preferRelativeResize="0"/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0386305" y="365125"/>
            <a:ext cx="1474201" cy="98982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164;p26">
            <a:extLst>
              <a:ext uri="{FF2B5EF4-FFF2-40B4-BE49-F238E27FC236}">
                <a16:creationId xmlns:a16="http://schemas.microsoft.com/office/drawing/2014/main" id="{EBF2A38B-014B-5F45-A50B-66B0E3290292}"/>
              </a:ext>
            </a:extLst>
          </p:cNvPr>
          <p:cNvSpPr/>
          <p:nvPr userDrawn="1"/>
        </p:nvSpPr>
        <p:spPr>
          <a:xfrm>
            <a:off x="0" y="6761569"/>
            <a:ext cx="12192000" cy="96431"/>
          </a:xfrm>
          <a:prstGeom prst="rect">
            <a:avLst/>
          </a:prstGeom>
          <a:solidFill>
            <a:srgbClr val="7C388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559131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D2985A-37B1-FD42-ABEA-66362F62E7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0CA5AA-2991-8F4F-8FEB-0748D9520E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7EA70D-7672-B64B-867F-B83A4417B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94556-AB3D-F149-A98C-E5FD5D06AD7F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F6869B-545B-3844-A111-AB5AFA452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73B9F0-26BB-444C-AE24-73D050874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DC38E-2FEB-6348-A3EC-91967516D38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Google Shape;164;p26">
            <a:extLst>
              <a:ext uri="{FF2B5EF4-FFF2-40B4-BE49-F238E27FC236}">
                <a16:creationId xmlns:a16="http://schemas.microsoft.com/office/drawing/2014/main" id="{1307D21D-E8EF-1D42-9C30-2EB2538D5DBB}"/>
              </a:ext>
            </a:extLst>
          </p:cNvPr>
          <p:cNvSpPr/>
          <p:nvPr userDrawn="1"/>
        </p:nvSpPr>
        <p:spPr>
          <a:xfrm>
            <a:off x="0" y="6761569"/>
            <a:ext cx="12192000" cy="96431"/>
          </a:xfrm>
          <a:prstGeom prst="rect">
            <a:avLst/>
          </a:prstGeom>
          <a:solidFill>
            <a:srgbClr val="7C388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75205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ember/Speak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7033C825-4308-D64D-8E74-8AC2587A83F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2875" y="1739964"/>
            <a:ext cx="5851774" cy="1160399"/>
          </a:xfrm>
        </p:spPr>
        <p:txBody>
          <a:bodyPr anchor="b">
            <a:noAutofit/>
          </a:bodyPr>
          <a:lstStyle>
            <a:lvl1pPr>
              <a:defRPr sz="3600"/>
            </a:lvl1pPr>
          </a:lstStyle>
          <a:p>
            <a:r>
              <a:rPr lang="en-US" dirty="0"/>
              <a:t>NAME</a:t>
            </a:r>
            <a:br>
              <a:rPr lang="en-US" dirty="0"/>
            </a:br>
            <a:r>
              <a:rPr lang="en-US" dirty="0"/>
              <a:t>Designations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2A9512E7-FAF0-534A-8CA7-E5AB7CFAA58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982874" y="3034652"/>
            <a:ext cx="5432464" cy="625089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E77928AC-E221-1442-9B3F-186FEEB22E41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760411" y="4125752"/>
            <a:ext cx="6597652" cy="62508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Association</a:t>
            </a:r>
          </a:p>
        </p:txBody>
      </p:sp>
      <p:sp>
        <p:nvSpPr>
          <p:cNvPr id="21" name="Picture Placeholder 2">
            <a:extLst>
              <a:ext uri="{FF2B5EF4-FFF2-40B4-BE49-F238E27FC236}">
                <a16:creationId xmlns:a16="http://schemas.microsoft.com/office/drawing/2014/main" id="{39E51CDF-6682-994C-A1DE-BE4A7285EE57}"/>
              </a:ext>
            </a:extLst>
          </p:cNvPr>
          <p:cNvSpPr>
            <a:spLocks noGrp="1"/>
          </p:cNvSpPr>
          <p:nvPr>
            <p:ph type="pic" idx="14" hasCustomPrompt="1"/>
          </p:nvPr>
        </p:nvSpPr>
        <p:spPr>
          <a:xfrm>
            <a:off x="535745" y="1575045"/>
            <a:ext cx="2271212" cy="2271212"/>
          </a:xfrm>
          <a:prstGeom prst="ellipse">
            <a:avLst/>
          </a:prstGeom>
          <a:noFill/>
          <a:effectLst>
            <a:softEdge rad="0"/>
          </a:effectLst>
        </p:spPr>
        <p:txBody>
          <a:bodyPr>
            <a:no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to insert your picture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C908EF91-0B58-2346-866D-71937063E792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760411" y="4885130"/>
            <a:ext cx="5897564" cy="625089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Email Address (optional)</a:t>
            </a:r>
          </a:p>
        </p:txBody>
      </p:sp>
      <p:pic>
        <p:nvPicPr>
          <p:cNvPr id="2" name="Picture 1" descr="Text&#10;&#10;Description automatically generated">
            <a:extLst>
              <a:ext uri="{FF2B5EF4-FFF2-40B4-BE49-F238E27FC236}">
                <a16:creationId xmlns:a16="http://schemas.microsoft.com/office/drawing/2014/main" id="{C7EA976C-3C9D-64A4-BFFD-75699128934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920107" y="4978494"/>
            <a:ext cx="3116156" cy="106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043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FB4A4C-5D94-7744-854E-A1474B46984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97692" y="910446"/>
            <a:ext cx="7203307" cy="3161491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8F4899"/>
              </a:buClr>
              <a:buSzTx/>
              <a:buFont typeface="Arial" panose="020B0604020202020204" pitchFamily="34" charset="0"/>
              <a:buNone/>
              <a:tabLst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8F4899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SHARE YOUR QUICK DESCRIPTION ONE-SENTENCE STATEMENT. E.g. Our Submission Guide is a job aid that helps CSAE members easily submit materials with the user-friendly software Open Water.</a:t>
            </a:r>
          </a:p>
        </p:txBody>
      </p:sp>
    </p:spTree>
    <p:extLst>
      <p:ext uri="{BB962C8B-B14F-4D97-AF65-F5344CB8AC3E}">
        <p14:creationId xmlns:p14="http://schemas.microsoft.com/office/powerpoint/2010/main" val="3588675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DBB7C-6896-CD40-A359-93EB10F74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9393195" cy="1325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8F423F-17AD-9346-8A65-42198A2D9068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/>
              <a:t>Edit text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BF77F1-14E2-E94B-8A39-A35F041040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06922"/>
            <a:ext cx="2743200" cy="365125"/>
          </a:xfrm>
        </p:spPr>
        <p:txBody>
          <a:bodyPr/>
          <a:lstStyle/>
          <a:p>
            <a:fld id="{0AF94556-AB3D-F149-A98C-E5FD5D06AD7F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951750-4455-C940-93D0-C9330E229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06922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876C42-B89A-AC49-83EB-5529E1D19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06922"/>
            <a:ext cx="2743200" cy="365125"/>
          </a:xfrm>
        </p:spPr>
        <p:txBody>
          <a:bodyPr/>
          <a:lstStyle/>
          <a:p>
            <a:fld id="{D95DC38E-2FEB-6348-A3EC-91967516D389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Google Shape;165;p26">
            <a:extLst>
              <a:ext uri="{FF2B5EF4-FFF2-40B4-BE49-F238E27FC236}">
                <a16:creationId xmlns:a16="http://schemas.microsoft.com/office/drawing/2014/main" id="{14B28329-81F4-644A-80F3-F988D32F4476}"/>
              </a:ext>
            </a:extLst>
          </p:cNvPr>
          <p:cNvPicPr preferRelativeResize="0"/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0386305" y="365125"/>
            <a:ext cx="1474201" cy="989825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164;p26">
            <a:extLst>
              <a:ext uri="{FF2B5EF4-FFF2-40B4-BE49-F238E27FC236}">
                <a16:creationId xmlns:a16="http://schemas.microsoft.com/office/drawing/2014/main" id="{0E3A03FB-7121-9C45-9969-97D942DB9179}"/>
              </a:ext>
            </a:extLst>
          </p:cNvPr>
          <p:cNvSpPr/>
          <p:nvPr userDrawn="1"/>
        </p:nvSpPr>
        <p:spPr>
          <a:xfrm>
            <a:off x="0" y="6761569"/>
            <a:ext cx="12192000" cy="96431"/>
          </a:xfrm>
          <a:prstGeom prst="rect">
            <a:avLst/>
          </a:prstGeom>
          <a:solidFill>
            <a:srgbClr val="7C388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98946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DBB7C-6896-CD40-A359-93EB10F74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9393195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8F423F-17AD-9346-8A65-42198A2D9068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/>
              <a:t>Edit text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BF77F1-14E2-E94B-8A39-A35F041040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06922"/>
            <a:ext cx="2743200" cy="365125"/>
          </a:xfrm>
        </p:spPr>
        <p:txBody>
          <a:bodyPr/>
          <a:lstStyle/>
          <a:p>
            <a:fld id="{0AF94556-AB3D-F149-A98C-E5FD5D06AD7F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951750-4455-C940-93D0-C9330E229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06922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876C42-B89A-AC49-83EB-5529E1D19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06922"/>
            <a:ext cx="2743200" cy="365125"/>
          </a:xfrm>
        </p:spPr>
        <p:txBody>
          <a:bodyPr/>
          <a:lstStyle/>
          <a:p>
            <a:fld id="{D95DC38E-2FEB-6348-A3EC-91967516D389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Google Shape;165;p26">
            <a:extLst>
              <a:ext uri="{FF2B5EF4-FFF2-40B4-BE49-F238E27FC236}">
                <a16:creationId xmlns:a16="http://schemas.microsoft.com/office/drawing/2014/main" id="{14B28329-81F4-644A-80F3-F988D32F4476}"/>
              </a:ext>
            </a:extLst>
          </p:cNvPr>
          <p:cNvPicPr preferRelativeResize="0"/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0386305" y="365125"/>
            <a:ext cx="1474201" cy="989825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164;p26">
            <a:extLst>
              <a:ext uri="{FF2B5EF4-FFF2-40B4-BE49-F238E27FC236}">
                <a16:creationId xmlns:a16="http://schemas.microsoft.com/office/drawing/2014/main" id="{0E3A03FB-7121-9C45-9969-97D942DB9179}"/>
              </a:ext>
            </a:extLst>
          </p:cNvPr>
          <p:cNvSpPr/>
          <p:nvPr userDrawn="1"/>
        </p:nvSpPr>
        <p:spPr>
          <a:xfrm>
            <a:off x="0" y="6761569"/>
            <a:ext cx="12192000" cy="96431"/>
          </a:xfrm>
          <a:prstGeom prst="rect">
            <a:avLst/>
          </a:prstGeom>
          <a:solidFill>
            <a:srgbClr val="7C388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84247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E300E-EE5D-0D41-BCB4-E4BE0B120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1" y="365125"/>
            <a:ext cx="9121346" cy="132556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Click to edit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57869-A0C9-C548-A86B-C82B21D337CE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text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40FE68-9A28-7E41-A7BC-BFB841DADB25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buClr>
                <a:srgbClr val="8F4899"/>
              </a:buClr>
              <a:defRPr/>
            </a:lvl1pPr>
            <a:lvl2pPr>
              <a:buClr>
                <a:srgbClr val="8F4899"/>
              </a:buClr>
              <a:defRPr/>
            </a:lvl2pPr>
            <a:lvl3pPr>
              <a:buClr>
                <a:srgbClr val="8F4899"/>
              </a:buClr>
              <a:defRPr/>
            </a:lvl3pPr>
            <a:lvl4pPr>
              <a:buClr>
                <a:srgbClr val="8F4899"/>
              </a:buClr>
              <a:defRPr/>
            </a:lvl4pPr>
            <a:lvl5pPr>
              <a:buClr>
                <a:srgbClr val="8F4899"/>
              </a:buClr>
              <a:defRPr/>
            </a:lvl5pPr>
          </a:lstStyle>
          <a:p>
            <a:pPr lvl="0"/>
            <a:r>
              <a:rPr lang="en-US" dirty="0"/>
              <a:t>Edit text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A0480F-421F-5F48-9A38-B301DCE14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94556-AB3D-F149-A98C-E5FD5D06AD7F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3DA954-40B5-EA46-AF0D-5EFA52ED1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413CE5-0C55-CA4F-9410-70956DBD2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DC38E-2FEB-6348-A3EC-91967516D389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Google Shape;165;p26">
            <a:extLst>
              <a:ext uri="{FF2B5EF4-FFF2-40B4-BE49-F238E27FC236}">
                <a16:creationId xmlns:a16="http://schemas.microsoft.com/office/drawing/2014/main" id="{B48D2097-6816-7349-836B-859C5F3EAD23}"/>
              </a:ext>
            </a:extLst>
          </p:cNvPr>
          <p:cNvPicPr preferRelativeResize="0"/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0386305" y="365125"/>
            <a:ext cx="1474201" cy="989825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164;p26">
            <a:extLst>
              <a:ext uri="{FF2B5EF4-FFF2-40B4-BE49-F238E27FC236}">
                <a16:creationId xmlns:a16="http://schemas.microsoft.com/office/drawing/2014/main" id="{D7BA438C-9359-204C-8942-461A62DF01C4}"/>
              </a:ext>
            </a:extLst>
          </p:cNvPr>
          <p:cNvSpPr/>
          <p:nvPr userDrawn="1"/>
        </p:nvSpPr>
        <p:spPr>
          <a:xfrm>
            <a:off x="0" y="6761569"/>
            <a:ext cx="12192000" cy="96431"/>
          </a:xfrm>
          <a:prstGeom prst="rect">
            <a:avLst/>
          </a:prstGeom>
          <a:solidFill>
            <a:srgbClr val="7C388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94943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2BB87-6533-5A4D-9DE5-890EE85F9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9305109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1E0B83-8693-F74D-8E7C-B24BBDA94D0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8F4899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F62F9E-2F67-5B42-ADD9-282DD451960A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A65CB8-33E2-A448-922E-C131891F5959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8F4899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5889CA-8B7E-3E4F-9AD7-8ADDEA39C9BD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Edit text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EF22F8-B435-184B-8F0C-D241E849D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94556-AB3D-F149-A98C-E5FD5D06AD7F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FB8E1B-D3E7-B14C-8D9A-2C1DD763B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A5C7D1-341E-794F-9B62-4F9CBFBE4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DC38E-2FEB-6348-A3EC-91967516D389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Google Shape;165;p26">
            <a:extLst>
              <a:ext uri="{FF2B5EF4-FFF2-40B4-BE49-F238E27FC236}">
                <a16:creationId xmlns:a16="http://schemas.microsoft.com/office/drawing/2014/main" id="{D3B37159-942E-2B46-9214-B4DBDA49704C}"/>
              </a:ext>
            </a:extLst>
          </p:cNvPr>
          <p:cNvPicPr preferRelativeResize="0"/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0386305" y="365125"/>
            <a:ext cx="1474201" cy="989825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64;p26">
            <a:extLst>
              <a:ext uri="{FF2B5EF4-FFF2-40B4-BE49-F238E27FC236}">
                <a16:creationId xmlns:a16="http://schemas.microsoft.com/office/drawing/2014/main" id="{AA9DD360-DEA1-0642-8234-68EB8A28F484}"/>
              </a:ext>
            </a:extLst>
          </p:cNvPr>
          <p:cNvSpPr/>
          <p:nvPr userDrawn="1"/>
        </p:nvSpPr>
        <p:spPr>
          <a:xfrm>
            <a:off x="0" y="6761569"/>
            <a:ext cx="12192000" cy="96431"/>
          </a:xfrm>
          <a:prstGeom prst="rect">
            <a:avLst/>
          </a:prstGeom>
          <a:solidFill>
            <a:srgbClr val="7C388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20357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DE171C-B05A-3844-8D72-9D3C3EFF8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94556-AB3D-F149-A98C-E5FD5D06AD7F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30FD36-D8E5-F942-A688-4F590E12D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ED7802-23A7-0D4C-93A2-7CF3E52A5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DC38E-2FEB-6348-A3EC-91967516D389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Google Shape;165;p26">
            <a:extLst>
              <a:ext uri="{FF2B5EF4-FFF2-40B4-BE49-F238E27FC236}">
                <a16:creationId xmlns:a16="http://schemas.microsoft.com/office/drawing/2014/main" id="{85FA6432-53AE-8945-8D6C-BF559EBD4D5F}"/>
              </a:ext>
            </a:extLst>
          </p:cNvPr>
          <p:cNvPicPr preferRelativeResize="0"/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0386305" y="365125"/>
            <a:ext cx="1474201" cy="9898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Google Shape;164;p26">
            <a:extLst>
              <a:ext uri="{FF2B5EF4-FFF2-40B4-BE49-F238E27FC236}">
                <a16:creationId xmlns:a16="http://schemas.microsoft.com/office/drawing/2014/main" id="{A4492314-72E6-D240-AEE7-9240402B3786}"/>
              </a:ext>
            </a:extLst>
          </p:cNvPr>
          <p:cNvSpPr/>
          <p:nvPr userDrawn="1"/>
        </p:nvSpPr>
        <p:spPr>
          <a:xfrm>
            <a:off x="0" y="6761569"/>
            <a:ext cx="12192000" cy="96431"/>
          </a:xfrm>
          <a:prstGeom prst="rect">
            <a:avLst/>
          </a:prstGeom>
          <a:solidFill>
            <a:srgbClr val="7C388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65285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4D608-D2EE-124C-AB0E-F3FE185BC3A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title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9894C9-D4C0-0F4D-AB8B-13F40F0515B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3188" y="1569308"/>
            <a:ext cx="6172200" cy="429174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87DF14-9571-594F-BD1F-F28FB0EAE126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text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EE049F-E7FF-EB42-8CE8-2B3B235D5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94556-AB3D-F149-A98C-E5FD5D06AD7F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47932F-0CAF-8D43-A8D7-C8210336D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5C8972-ECA5-024B-BED7-C4B132F43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DC38E-2FEB-6348-A3EC-91967516D389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Google Shape;165;p26">
            <a:extLst>
              <a:ext uri="{FF2B5EF4-FFF2-40B4-BE49-F238E27FC236}">
                <a16:creationId xmlns:a16="http://schemas.microsoft.com/office/drawing/2014/main" id="{F1CDB3EF-B38B-E340-A47F-E9F5C043D78A}"/>
              </a:ext>
            </a:extLst>
          </p:cNvPr>
          <p:cNvPicPr preferRelativeResize="0"/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0386305" y="365125"/>
            <a:ext cx="1474201" cy="98982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Google Shape;164;p26">
            <a:extLst>
              <a:ext uri="{FF2B5EF4-FFF2-40B4-BE49-F238E27FC236}">
                <a16:creationId xmlns:a16="http://schemas.microsoft.com/office/drawing/2014/main" id="{378194C5-9B8E-1845-9FFD-3C6D1929138B}"/>
              </a:ext>
            </a:extLst>
          </p:cNvPr>
          <p:cNvSpPr/>
          <p:nvPr userDrawn="1"/>
        </p:nvSpPr>
        <p:spPr>
          <a:xfrm>
            <a:off x="0" y="6761569"/>
            <a:ext cx="12192000" cy="96431"/>
          </a:xfrm>
          <a:prstGeom prst="rect">
            <a:avLst/>
          </a:prstGeom>
          <a:solidFill>
            <a:srgbClr val="7C388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58686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78904F-8892-7641-835F-B8ACA80D5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33141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98412F-FE75-4A47-92E5-43A4D10C21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A7779F-5A5E-D247-B1EE-4C3D4186E6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29456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ontserrat" pitchFamily="2" charset="77"/>
              </a:defRPr>
            </a:lvl1pPr>
          </a:lstStyle>
          <a:p>
            <a:fld id="{0AF94556-AB3D-F149-A98C-E5FD5D06AD7F}" type="datetimeFigureOut">
              <a:rPr lang="en-US" smtClean="0"/>
              <a:pPr/>
              <a:t>2/8/2023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866DCF-A12C-8F45-980B-29049BBB7F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29456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itchFamily="2" charset="77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277589-1DC3-EA45-B82C-DA019DFA84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29456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8F4899"/>
                </a:solidFill>
                <a:latin typeface="Montserrat" pitchFamily="2" charset="77"/>
              </a:defRPr>
            </a:lvl1pPr>
          </a:lstStyle>
          <a:p>
            <a:fld id="{D95DC38E-2FEB-6348-A3EC-91967516D38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205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0" r:id="rId4"/>
    <p:sldLayoutId id="2147483662" r:id="rId5"/>
    <p:sldLayoutId id="2147483652" r:id="rId6"/>
    <p:sldLayoutId id="2147483653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500" b="1" kern="1200">
          <a:solidFill>
            <a:srgbClr val="2E2E2E"/>
          </a:solidFill>
          <a:latin typeface="Montserrat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8F4899"/>
        </a:buClr>
        <a:buFont typeface="Arial" panose="020B0604020202020204" pitchFamily="34" charset="0"/>
        <a:buChar char="•"/>
        <a:defRPr sz="2800" kern="1200">
          <a:solidFill>
            <a:srgbClr val="2E2E2E"/>
          </a:solidFill>
          <a:latin typeface="Montserrat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8F4899"/>
        </a:buClr>
        <a:buFont typeface="Arial" panose="020B0604020202020204" pitchFamily="34" charset="0"/>
        <a:buChar char="•"/>
        <a:defRPr sz="2400" kern="1200">
          <a:solidFill>
            <a:srgbClr val="2E2E2E"/>
          </a:solidFill>
          <a:latin typeface="Montserrat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8F4899"/>
        </a:buClr>
        <a:buFont typeface="Arial" panose="020B0604020202020204" pitchFamily="34" charset="0"/>
        <a:buChar char="•"/>
        <a:defRPr sz="2000" kern="1200">
          <a:solidFill>
            <a:srgbClr val="2E2E2E"/>
          </a:solidFill>
          <a:latin typeface="Montserrat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8F4899"/>
        </a:buClr>
        <a:buFont typeface="Arial" panose="020B0604020202020204" pitchFamily="34" charset="0"/>
        <a:buChar char="•"/>
        <a:defRPr sz="1800" kern="1200">
          <a:solidFill>
            <a:srgbClr val="2E2E2E"/>
          </a:solidFill>
          <a:latin typeface="Montserrat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8F4899"/>
        </a:buClr>
        <a:buFont typeface="Arial" panose="020B0604020202020204" pitchFamily="34" charset="0"/>
        <a:buChar char="•"/>
        <a:defRPr sz="1800" kern="1200">
          <a:solidFill>
            <a:srgbClr val="2E2E2E"/>
          </a:solidFill>
          <a:latin typeface="Montserrat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92476-1017-464B-A346-AB11073A55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F93AEA21-8C2E-E14F-B65C-01544D0B50F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9089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85C20-4148-8E4D-B7E7-D4FD6704E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Learnings: Next time?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85912E-598A-AB49-AD9D-0930DE6170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1422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43E3C1CE-F75A-4D46-AA37-EB7165376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and Outcomes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D54E2D2-5371-6040-907E-7EAE833B82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7016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944BB-260B-4049-BE5C-669805DC0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9D3722-A8AF-8847-8730-E05BF4DD4E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1570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09945B95-3849-934F-92AA-2E29B8AD6D92}"/>
              </a:ext>
            </a:extLst>
          </p:cNvPr>
          <p:cNvSpPr txBox="1">
            <a:spLocks/>
          </p:cNvSpPr>
          <p:nvPr/>
        </p:nvSpPr>
        <p:spPr>
          <a:xfrm>
            <a:off x="2885969" y="2812490"/>
            <a:ext cx="5882179" cy="177295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500" b="1" kern="1200">
                <a:solidFill>
                  <a:srgbClr val="2E2E2E"/>
                </a:solidFill>
                <a:latin typeface="Montserrat" pitchFamily="2" charset="77"/>
                <a:ea typeface="+mj-ea"/>
                <a:cs typeface="+mj-cs"/>
              </a:defRPr>
            </a:lvl1pPr>
          </a:lstStyle>
          <a:p>
            <a:r>
              <a:rPr lang="en-US" dirty="0"/>
              <a:t>Thank you,</a:t>
            </a:r>
          </a:p>
          <a:p>
            <a:r>
              <a:rPr lang="en-US" dirty="0"/>
              <a:t>If you have questions, contact us at: </a:t>
            </a:r>
          </a:p>
        </p:txBody>
      </p:sp>
    </p:spTree>
    <p:extLst>
      <p:ext uri="{BB962C8B-B14F-4D97-AF65-F5344CB8AC3E}">
        <p14:creationId xmlns:p14="http://schemas.microsoft.com/office/powerpoint/2010/main" val="3969506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07D03-B135-7D42-9EF8-D559178CB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97AEE7-D33E-4946-B842-147734901CE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66AAB3-F5F0-DE48-94C0-4AAAD3CF2E00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F0B0FFB5-29D2-094C-B446-C03C8EFFA402}"/>
              </a:ext>
            </a:extLst>
          </p:cNvPr>
          <p:cNvSpPr>
            <a:spLocks noGrp="1"/>
          </p:cNvSpPr>
          <p:nvPr>
            <p:ph type="pic" idx="14"/>
          </p:nvPr>
        </p:nvSpPr>
        <p:spPr/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5145FE5-9E3F-C247-8840-05C55872E025}"/>
              </a:ext>
            </a:extLst>
          </p:cNvPr>
          <p:cNvSpPr>
            <a:spLocks noGrp="1"/>
          </p:cNvSpPr>
          <p:nvPr>
            <p:ph type="body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402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8B9DF1E-173C-1F4B-92D1-C954296A700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260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BC799-7C99-3E4A-9414-97CA96031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8B576D-3A29-344C-B3A4-F68CE45A8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057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4C92B-90E2-BA44-B74C-BA65AE7A8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Previous Attempts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9C617B-18A2-7042-A53C-0923EC8C50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055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98262-14C8-5D46-99FE-B2736FC6E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F046F9-760E-D74A-8D9B-E58F00EF35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741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9DF6E-DB00-B94E-AF8E-A2659D12C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Investment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C93B07-8C6C-5546-B105-BB6490BA4D4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Team/Total time spent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AD682D-5D39-7F46-A467-778ECC8E6F7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E72B9FA-12DA-074C-BD7E-C28F7555B1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Financial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CA60BF0-9A7F-8C42-942E-BB82A077D54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1928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85C20-4148-8E4D-B7E7-D4FD6704E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Learnings: What went well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85912E-598A-AB49-AD9D-0930DE6170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8992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85C20-4148-8E4D-B7E7-D4FD6704E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Learnings: What went wrong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85912E-598A-AB49-AD9D-0930DE6170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9080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3248</TotalTime>
  <Words>855</Words>
  <Application>Microsoft Office PowerPoint</Application>
  <PresentationFormat>Widescreen</PresentationFormat>
  <Paragraphs>96</Paragraphs>
  <Slides>13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Montserrat</vt:lpstr>
      <vt:lpstr>Office Theme</vt:lpstr>
      <vt:lpstr>PowerPoint Presentation</vt:lpstr>
      <vt:lpstr>PowerPoint Presentation</vt:lpstr>
      <vt:lpstr>PowerPoint Presentation</vt:lpstr>
      <vt:lpstr>Need</vt:lpstr>
      <vt:lpstr>Previous Attempts</vt:lpstr>
      <vt:lpstr>Process</vt:lpstr>
      <vt:lpstr>Investment</vt:lpstr>
      <vt:lpstr>Learnings: What went well</vt:lpstr>
      <vt:lpstr>Learnings: What went wrong</vt:lpstr>
      <vt:lpstr>Learnings: Next time?</vt:lpstr>
      <vt:lpstr>Benefits and Outcomes</vt:lpstr>
      <vt:lpstr>Next Steps: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Harris</dc:creator>
  <cp:lastModifiedBy>Casey Pope</cp:lastModifiedBy>
  <cp:revision>34</cp:revision>
  <dcterms:created xsi:type="dcterms:W3CDTF">2021-04-14T13:58:16Z</dcterms:created>
  <dcterms:modified xsi:type="dcterms:W3CDTF">2023-02-08T15:01:07Z</dcterms:modified>
</cp:coreProperties>
</file>