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4" r:id="rId2"/>
    <p:sldId id="275" r:id="rId3"/>
    <p:sldId id="274" r:id="rId4"/>
    <p:sldId id="267" r:id="rId5"/>
    <p:sldId id="271" r:id="rId6"/>
    <p:sldId id="268" r:id="rId7"/>
    <p:sldId id="263" r:id="rId8"/>
    <p:sldId id="280" r:id="rId9"/>
    <p:sldId id="270" r:id="rId10"/>
    <p:sldId id="279" r:id="rId11"/>
    <p:sldId id="272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4"/>
    <a:srgbClr val="FFA2FF"/>
    <a:srgbClr val="8F4899"/>
    <a:srgbClr val="2E2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BC06CD-C352-514C-AC33-838B4761895C}" v="16" dt="2021-06-03T20:45:04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79328"/>
  </p:normalViewPr>
  <p:slideViewPr>
    <p:cSldViewPr snapToGrid="0" snapToObjects="1">
      <p:cViewPr varScale="1">
        <p:scale>
          <a:sx n="99" d="100"/>
          <a:sy n="99" d="100"/>
        </p:scale>
        <p:origin x="11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0A376-FA4B-9949-8AAD-1C21E4BA6423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39529-8C41-EF4F-BFDF-7A2294E9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r>
              <a:rPr lang="en-US" dirty="0"/>
              <a:t>Share the name of the presentation or resource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44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how to use the resource.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have a course of action to implement the same day and the following week. Also, a tip on a potential obstacle and workaround they may face when using the resource.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explain the next steps.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next steps for getting the most out of the Submission guide is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immediately create a user login online at 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www.csae.com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resourcesubmission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next activity is to create the one-sentence statement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challenge when working with the tool is to get caught by </a:t>
            </a:r>
            <a:r>
              <a:rPr lang="en-CA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semantics i.e., 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 paralysis. To avoid that, limit the amount of time you can spend developing your one-sentence statement to 2 hours maximum.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17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6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the situation before building your solution. 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one or two-sentence description that explains the need your association faced. 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 bullet points to describe what was happening and the impact on the association and their members.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Our community wants to share their experience and knowledge, but the process of sharing the information is cumbersome and complex. 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community didn't use existing resources to their maximum potential.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multiple platforms created internal and external confusion.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73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what solutions/ fixes you tried before this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 of tools, template, processes or procedures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 bullets to list what you already tried.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We've tried using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Pheeploop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Connect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 processes.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69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the steps you/your team took to build arrive at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description of the steps you took towards solving your problem.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500 characters to describe the process. If possible, keep the description too short sentences, one sentence per bullet point.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our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Ran interviews with staff and stakeholders to identify the challenges and opportunities.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quantitative and qualitative data from the community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Reviewed other similar associations' resource tools and submission processes.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Classified our needs and goals.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Eliminated solutions that wouldn't work.</a:t>
            </a:r>
          </a:p>
          <a:p>
            <a:pPr marL="228600" indent="-228600">
              <a:buFont typeface="+mj-lt"/>
              <a:buAutoNum type="arabicPeriod"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an implementation plan, we all agreed on.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2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which human and financial resources were allocated to building the resource.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Describe what it took for the resource to be build include: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list of human resources and a role they played.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Time Spent, and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total budget allocated to developing the solution.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Bulleted list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Team/ Total time spent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Danielle, Sponsor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Claudette, Designer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Eve, Project Manager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Casey, Developer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Emma, Developer</a:t>
            </a:r>
          </a:p>
          <a:p>
            <a:r>
              <a:rPr lang="en-C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Vasan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Data Analyst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Penny, Marketing</a:t>
            </a:r>
            <a:b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Spent: 93 hours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 investment: $9,635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61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Share your learnings from the experience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Brief explanation that answers: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exceptionally well during the project that we can repeat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that went wrong, and how could it be avoided in the future?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What's one thing we could do differently next time?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answer each question (one per slide) </a:t>
            </a:r>
          </a:p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 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Well - We discussed issues frequently and resolved them quickly to meet the needs of the membership and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0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Wrong - We didn't find the "best" way to do things; we only found the most convenient.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4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 Different - Don't jump to solutions before determining what the real problem is. Use a human performance improvement system to assess the entire situation.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Explain the potential or actual results and benefits of using the resource.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Outcome: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community will understand the potential or actual results gained by using your resource.</a:t>
            </a:r>
          </a:p>
          <a:p>
            <a:r>
              <a:rPr lang="en-C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Format:</a:t>
            </a: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 a maximum of 300 characters to describe the benefit you expect or have already achieved.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E.g.</a:t>
            </a:r>
          </a:p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implementing the submission guide and updating our processes, we reduced the member submission time by 15%. The number of submitted resources increased by 18% per month. Administration time decreased by 28%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39529-8C41-EF4F-BFDF-7A2294E93D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4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DA63-F7C8-9F40-8CAE-2C488BDD76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1449" y="1828798"/>
            <a:ext cx="6236043" cy="2036065"/>
          </a:xfrm>
        </p:spPr>
        <p:txBody>
          <a:bodyPr anchor="b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Resource Name or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0D878-D3D9-C34B-ABB8-5A786453E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449" y="4114798"/>
            <a:ext cx="5815913" cy="125421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A2FF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96589-5E8B-9048-A920-77CAF5C94EDE}"/>
              </a:ext>
            </a:extLst>
          </p:cNvPr>
          <p:cNvSpPr txBox="1"/>
          <p:nvPr userDrawn="1"/>
        </p:nvSpPr>
        <p:spPr>
          <a:xfrm>
            <a:off x="11442357" y="926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Text, application&#10;&#10;Description automatically generated">
            <a:extLst>
              <a:ext uri="{FF2B5EF4-FFF2-40B4-BE49-F238E27FC236}">
                <a16:creationId xmlns:a16="http://schemas.microsoft.com/office/drawing/2014/main" id="{1A1CE294-84B9-2B42-40CE-1B72B8A23E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1449" y="474581"/>
            <a:ext cx="2275009" cy="12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3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701A7-C64F-6940-998F-21FC3F86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5D5C9-4675-4849-9C1A-29BDD6893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44595"/>
            <a:ext cx="6172200" cy="4316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D777F-C277-DD47-9B6B-5504CC94C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BEAB0-050B-4C41-BBFE-87A0BC1A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F3BA-CE2D-614D-8FBA-E403AFBA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DCBB8-09B7-AF43-8B9B-B142F3C5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D61B58A9-9E3F-4541-83FE-297F0B292EAE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4;p26">
            <a:extLst>
              <a:ext uri="{FF2B5EF4-FFF2-40B4-BE49-F238E27FC236}">
                <a16:creationId xmlns:a16="http://schemas.microsoft.com/office/drawing/2014/main" id="{2101AD3C-1313-784B-A774-1456DEC55DFA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64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08631-8380-B94B-A503-B9FAA5C3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557C7-1189-6543-A217-FEE56E72E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A8CC1-31FA-6B49-8C13-E1926145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D5C2-05BC-5E43-AC79-85D6D93B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8FBA-FD3D-2F44-A810-2C0B8110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65;p26">
            <a:extLst>
              <a:ext uri="{FF2B5EF4-FFF2-40B4-BE49-F238E27FC236}">
                <a16:creationId xmlns:a16="http://schemas.microsoft.com/office/drawing/2014/main" id="{602B6D4C-2186-AE47-83A0-F5398D196DA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64;p26">
            <a:extLst>
              <a:ext uri="{FF2B5EF4-FFF2-40B4-BE49-F238E27FC236}">
                <a16:creationId xmlns:a16="http://schemas.microsoft.com/office/drawing/2014/main" id="{EBF2A38B-014B-5F45-A50B-66B0E3290292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5913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D2985A-37B1-FD42-ABEA-66362F62E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CA5AA-2991-8F4F-8FEB-0748D9520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EA70D-7672-B64B-867F-B83A4417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6869B-545B-3844-A111-AB5AFA45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3B9F0-26BB-444C-AE24-73D05087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164;p26">
            <a:extLst>
              <a:ext uri="{FF2B5EF4-FFF2-40B4-BE49-F238E27FC236}">
                <a16:creationId xmlns:a16="http://schemas.microsoft.com/office/drawing/2014/main" id="{1307D21D-E8EF-1D42-9C30-2EB2538D5DBB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520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ember/Speak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7033C825-4308-D64D-8E74-8AC2587A83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2875" y="1739964"/>
            <a:ext cx="5851774" cy="1160399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Designations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2A9512E7-FAF0-534A-8CA7-E5AB7CFAA58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82874" y="3034652"/>
            <a:ext cx="5432464" cy="62508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77928AC-E221-1442-9B3F-186FEEB22E4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0411" y="4125752"/>
            <a:ext cx="6597652" cy="6250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Association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39E51CDF-6682-994C-A1DE-BE4A7285EE57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535745" y="1575045"/>
            <a:ext cx="2271212" cy="2271212"/>
          </a:xfrm>
          <a:prstGeom prst="ellipse">
            <a:avLst/>
          </a:prstGeom>
          <a:noFill/>
          <a:effectLst>
            <a:softEdge rad="0"/>
          </a:effectLst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insert your picture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908EF91-0B58-2346-866D-71937063E792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0411" y="4885130"/>
            <a:ext cx="5897564" cy="62508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Email Address (optional)</a:t>
            </a:r>
          </a:p>
        </p:txBody>
      </p:sp>
      <p:pic>
        <p:nvPicPr>
          <p:cNvPr id="8" name="Picture 7" descr="Text, application&#10;&#10;Description automatically generated">
            <a:extLst>
              <a:ext uri="{FF2B5EF4-FFF2-40B4-BE49-F238E27FC236}">
                <a16:creationId xmlns:a16="http://schemas.microsoft.com/office/drawing/2014/main" id="{8A19E12F-DCE2-4562-9866-061AD1F995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56580" y="4873377"/>
            <a:ext cx="2275009" cy="127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B4A4C-5D94-7744-854E-A1474B46984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97692" y="910446"/>
            <a:ext cx="7203307" cy="316149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4899"/>
              </a:buClr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8F4899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SHARE YOUR QUICK DESCRIPTION ONE-SENTENCE STATEMENT. E.g. Our Submission Guide is a job aid that helps CSAE members easily submit materials with the user-friendly software Open Water.</a:t>
            </a:r>
          </a:p>
        </p:txBody>
      </p:sp>
    </p:spTree>
    <p:extLst>
      <p:ext uri="{BB962C8B-B14F-4D97-AF65-F5344CB8AC3E}">
        <p14:creationId xmlns:p14="http://schemas.microsoft.com/office/powerpoint/2010/main" val="358867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B7C-6896-CD40-A359-93EB10F7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393195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F423F-17AD-9346-8A65-42198A2D906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77F1-14E2-E94B-8A39-A35F0410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6922"/>
            <a:ext cx="2743200" cy="365125"/>
          </a:xfrm>
        </p:spPr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1750-4455-C940-93D0-C9330E22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692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6C42-B89A-AC49-83EB-5529E1D1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6922"/>
            <a:ext cx="2743200" cy="365125"/>
          </a:xfrm>
        </p:spPr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65;p26">
            <a:extLst>
              <a:ext uri="{FF2B5EF4-FFF2-40B4-BE49-F238E27FC236}">
                <a16:creationId xmlns:a16="http://schemas.microsoft.com/office/drawing/2014/main" id="{14B28329-81F4-644A-80F3-F988D32F447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0E3A03FB-7121-9C45-9969-97D942DB9179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89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BB7C-6896-CD40-A359-93EB10F7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39319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F423F-17AD-9346-8A65-42198A2D9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F77F1-14E2-E94B-8A39-A35F0410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06922"/>
            <a:ext cx="2743200" cy="365125"/>
          </a:xfrm>
        </p:spPr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51750-4455-C940-93D0-C9330E22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0692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6C42-B89A-AC49-83EB-5529E1D1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06922"/>
            <a:ext cx="2743200" cy="365125"/>
          </a:xfrm>
        </p:spPr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65;p26">
            <a:extLst>
              <a:ext uri="{FF2B5EF4-FFF2-40B4-BE49-F238E27FC236}">
                <a16:creationId xmlns:a16="http://schemas.microsoft.com/office/drawing/2014/main" id="{14B28329-81F4-644A-80F3-F988D32F4476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0E3A03FB-7121-9C45-9969-97D942DB9179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24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E300E-EE5D-0D41-BCB4-E4BE0B120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365125"/>
            <a:ext cx="912134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7869-A0C9-C548-A86B-C82B21D3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0FE68-9A28-7E41-A7BC-BFB841DAD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8F4899"/>
              </a:buClr>
              <a:defRPr/>
            </a:lvl1pPr>
            <a:lvl2pPr>
              <a:buClr>
                <a:srgbClr val="8F4899"/>
              </a:buClr>
              <a:defRPr/>
            </a:lvl2pPr>
            <a:lvl3pPr>
              <a:buClr>
                <a:srgbClr val="8F4899"/>
              </a:buClr>
              <a:defRPr/>
            </a:lvl3pPr>
            <a:lvl4pPr>
              <a:buClr>
                <a:srgbClr val="8F4899"/>
              </a:buClr>
              <a:defRPr/>
            </a:lvl4pPr>
            <a:lvl5pPr>
              <a:buClr>
                <a:srgbClr val="8F489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0480F-421F-5F48-9A38-B301DCE1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DA954-40B5-EA46-AF0D-5EFA52ED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13CE5-0C55-CA4F-9410-70956DBD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B48D2097-6816-7349-836B-859C5F3EAD23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64;p26">
            <a:extLst>
              <a:ext uri="{FF2B5EF4-FFF2-40B4-BE49-F238E27FC236}">
                <a16:creationId xmlns:a16="http://schemas.microsoft.com/office/drawing/2014/main" id="{D7BA438C-9359-204C-8942-461A62DF01C4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49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2BB87-6533-5A4D-9DE5-890EE85F9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0510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E0B83-8693-F74D-8E7C-B24BBDA94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F48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62F9E-2F67-5B42-ADD9-282DD4519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A65CB8-33E2-A448-922E-C131891F5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F48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889CA-8B7E-3E4F-9AD7-8ADDEA39C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F22F8-B435-184B-8F0C-D241E849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FB8E1B-D3E7-B14C-8D9A-2C1DD763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5C7D1-341E-794F-9B62-4F9CBFBE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65;p26">
            <a:extLst>
              <a:ext uri="{FF2B5EF4-FFF2-40B4-BE49-F238E27FC236}">
                <a16:creationId xmlns:a16="http://schemas.microsoft.com/office/drawing/2014/main" id="{D3B37159-942E-2B46-9214-B4DBDA49704C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4;p26">
            <a:extLst>
              <a:ext uri="{FF2B5EF4-FFF2-40B4-BE49-F238E27FC236}">
                <a16:creationId xmlns:a16="http://schemas.microsoft.com/office/drawing/2014/main" id="{AA9DD360-DEA1-0642-8234-68EB8A28F484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35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E171C-B05A-3844-8D72-9D3C3EFF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0FD36-D8E5-F942-A688-4F590E12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D7802-23A7-0D4C-93A2-7CF3E52A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oogle Shape;165;p26">
            <a:extLst>
              <a:ext uri="{FF2B5EF4-FFF2-40B4-BE49-F238E27FC236}">
                <a16:creationId xmlns:a16="http://schemas.microsoft.com/office/drawing/2014/main" id="{85FA6432-53AE-8945-8D6C-BF559EBD4D5F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64;p26">
            <a:extLst>
              <a:ext uri="{FF2B5EF4-FFF2-40B4-BE49-F238E27FC236}">
                <a16:creationId xmlns:a16="http://schemas.microsoft.com/office/drawing/2014/main" id="{A4492314-72E6-D240-AEE7-9240402B3786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52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D608-D2EE-124C-AB0E-F3FE185B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94C9-D4C0-0F4D-AB8B-13F40F051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9308"/>
            <a:ext cx="6172200" cy="42917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7DF14-9571-594F-BD1F-F28FB0EAE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E049F-E7FF-EB42-8CE8-2B3B235D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94556-AB3D-F149-A98C-E5FD5D06AD7F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7932F-0CAF-8D43-A8D7-C8210336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C8972-ECA5-024B-BED7-C4B132F4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C38E-2FEB-6348-A3EC-91967516D38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65;p26">
            <a:extLst>
              <a:ext uri="{FF2B5EF4-FFF2-40B4-BE49-F238E27FC236}">
                <a16:creationId xmlns:a16="http://schemas.microsoft.com/office/drawing/2014/main" id="{F1CDB3EF-B38B-E340-A47F-E9F5C043D78A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386305" y="365125"/>
            <a:ext cx="1474201" cy="989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4;p26">
            <a:extLst>
              <a:ext uri="{FF2B5EF4-FFF2-40B4-BE49-F238E27FC236}">
                <a16:creationId xmlns:a16="http://schemas.microsoft.com/office/drawing/2014/main" id="{378194C5-9B8E-1845-9FFD-3C6D1929138B}"/>
              </a:ext>
            </a:extLst>
          </p:cNvPr>
          <p:cNvSpPr/>
          <p:nvPr userDrawn="1"/>
        </p:nvSpPr>
        <p:spPr>
          <a:xfrm>
            <a:off x="0" y="6761569"/>
            <a:ext cx="12192000" cy="96431"/>
          </a:xfrm>
          <a:prstGeom prst="rect">
            <a:avLst/>
          </a:prstGeom>
          <a:solidFill>
            <a:srgbClr val="7C38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68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8904F-8892-7641-835F-B8ACA80D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314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8412F-FE75-4A47-92E5-43A4D10C2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7779F-5A5E-D247-B1EE-4C3D4186E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945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fld id="{0AF94556-AB3D-F149-A98C-E5FD5D06AD7F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66DCF-A12C-8F45-980B-29049BBB7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945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77589-1DC3-EA45-B82C-DA019DFA8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945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8F4899"/>
                </a:solidFill>
                <a:latin typeface="Montserrat" pitchFamily="2" charset="77"/>
              </a:defRPr>
            </a:lvl1pPr>
          </a:lstStyle>
          <a:p>
            <a:fld id="{D95DC38E-2FEB-6348-A3EC-91967516D3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0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2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rgbClr val="2E2E2E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F4899"/>
        </a:buClr>
        <a:buFont typeface="Arial" panose="020B0604020202020204" pitchFamily="34" charset="0"/>
        <a:buChar char="•"/>
        <a:defRPr sz="2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24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20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1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F4899"/>
        </a:buClr>
        <a:buFont typeface="Arial" panose="020B0604020202020204" pitchFamily="34" charset="0"/>
        <a:buChar char="•"/>
        <a:defRPr sz="1800" kern="1200">
          <a:solidFill>
            <a:srgbClr val="2E2E2E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2476-1017-464B-A346-AB11073A5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3AEA21-8C2E-E14F-B65C-01544D0B5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0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Next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4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E3C1CE-F75A-4D46-AA37-EB716537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and Outcomes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54E2D2-5371-6040-907E-7EAE833B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0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944BB-260B-4049-BE5C-669805DC0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3722-A8AF-8847-8730-E05BF4DD4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5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9945B95-3849-934F-92AA-2E29B8AD6D92}"/>
              </a:ext>
            </a:extLst>
          </p:cNvPr>
          <p:cNvSpPr txBox="1">
            <a:spLocks/>
          </p:cNvSpPr>
          <p:nvPr/>
        </p:nvSpPr>
        <p:spPr>
          <a:xfrm>
            <a:off x="2885969" y="2812490"/>
            <a:ext cx="5882179" cy="17729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>
                <a:solidFill>
                  <a:srgbClr val="2E2E2E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dirty="0"/>
              <a:t>Thank you,</a:t>
            </a:r>
          </a:p>
          <a:p>
            <a:r>
              <a:rPr lang="en-US" dirty="0"/>
              <a:t>If you have questions, contact us at: </a:t>
            </a:r>
          </a:p>
        </p:txBody>
      </p:sp>
    </p:spTree>
    <p:extLst>
      <p:ext uri="{BB962C8B-B14F-4D97-AF65-F5344CB8AC3E}">
        <p14:creationId xmlns:p14="http://schemas.microsoft.com/office/powerpoint/2010/main" val="396950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7D03-B135-7D42-9EF8-D559178CB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7AEE7-D33E-4946-B842-147734901C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6AAB3-F5F0-DE48-94C0-4AAAD3CF2E00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0B0FFB5-29D2-094C-B446-C03C8EFFA40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145FE5-9E3F-C247-8840-05C55872E025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B9DF1E-173C-1F4B-92D1-C954296A70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6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C799-7C99-3E4A-9414-97CA9603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B576D-3A29-344C-B3A4-F68CE45A8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57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4C92B-90E2-BA44-B74C-BA65AE7A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Attempts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617B-18A2-7042-A53C-0923EC8C5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5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98262-14C8-5D46-99FE-B2736FC6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046F9-760E-D74A-8D9B-E58F00EF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4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9DF6E-DB00-B94E-AF8E-A2659D12C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93B07-8C6C-5546-B105-BB6490BA4D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Team/Total time spent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D682D-5D39-7F46-A467-778ECC8E6F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72B9FA-12DA-074C-BD7E-C28F7555B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Financial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CA60BF0-9A7F-8C42-942E-BB82A077D5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5C20-4148-8E4D-B7E7-D4FD6704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Learnings: What went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5912E-598A-AB49-AD9D-0930DE617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0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</TotalTime>
  <Words>833</Words>
  <Application>Microsoft Office PowerPoint</Application>
  <PresentationFormat>Widescreen</PresentationFormat>
  <Paragraphs>96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Montserrat</vt:lpstr>
      <vt:lpstr>Office Theme</vt:lpstr>
      <vt:lpstr>PowerPoint Presentation</vt:lpstr>
      <vt:lpstr>PowerPoint Presentation</vt:lpstr>
      <vt:lpstr>PowerPoint Presentation</vt:lpstr>
      <vt:lpstr>Need</vt:lpstr>
      <vt:lpstr>Previous Attempts</vt:lpstr>
      <vt:lpstr>Process</vt:lpstr>
      <vt:lpstr>Investment</vt:lpstr>
      <vt:lpstr>Learnings: What went well</vt:lpstr>
      <vt:lpstr>Learnings: What went wrong</vt:lpstr>
      <vt:lpstr>Learnings: Next time?</vt:lpstr>
      <vt:lpstr>Benefits and Outcomes</vt:lpstr>
      <vt:lpstr>Next Steps: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Harris</dc:creator>
  <cp:lastModifiedBy>Casey Pope</cp:lastModifiedBy>
  <cp:revision>31</cp:revision>
  <dcterms:created xsi:type="dcterms:W3CDTF">2021-04-14T13:58:16Z</dcterms:created>
  <dcterms:modified xsi:type="dcterms:W3CDTF">2022-06-23T14:29:16Z</dcterms:modified>
</cp:coreProperties>
</file>