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264" r:id="rId2"/>
    <p:sldId id="275" r:id="rId3"/>
    <p:sldId id="274" r:id="rId4"/>
    <p:sldId id="267" r:id="rId5"/>
    <p:sldId id="281" r:id="rId6"/>
    <p:sldId id="271" r:id="rId7"/>
    <p:sldId id="268" r:id="rId8"/>
    <p:sldId id="263" r:id="rId9"/>
    <p:sldId id="280" r:id="rId10"/>
    <p:sldId id="270" r:id="rId11"/>
    <p:sldId id="279" r:id="rId12"/>
    <p:sldId id="272" r:id="rId13"/>
    <p:sldId id="283" r:id="rId14"/>
    <p:sldId id="282" r:id="rId15"/>
    <p:sldId id="284" r:id="rId16"/>
    <p:sldId id="277" r:id="rId17"/>
    <p:sldId id="278"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isela Hippolt-Squair" initials="GHS" lastIdx="13" clrIdx="0">
    <p:extLst>
      <p:ext uri="{19B8F6BF-5375-455C-9EA6-DF929625EA0E}">
        <p15:presenceInfo xmlns:p15="http://schemas.microsoft.com/office/powerpoint/2012/main" userId="S::Gisela.HippoltSquair@apega.ca::6b95be43-c9f0-416b-97aa-0a5ab233a63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693B1"/>
    <a:srgbClr val="FFCE34"/>
    <a:srgbClr val="FFA2FF"/>
    <a:srgbClr val="8F4899"/>
    <a:srgbClr val="2E2E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437"/>
    <p:restoredTop sz="74280"/>
  </p:normalViewPr>
  <p:slideViewPr>
    <p:cSldViewPr snapToGrid="0" snapToObjects="1">
      <p:cViewPr varScale="1">
        <p:scale>
          <a:sx n="84" d="100"/>
          <a:sy n="84" d="100"/>
        </p:scale>
        <p:origin x="1836" y="96"/>
      </p:cViewPr>
      <p:guideLst/>
    </p:cSldViewPr>
  </p:slideViewPr>
  <p:notesTextViewPr>
    <p:cViewPr>
      <p:scale>
        <a:sx n="120" d="100"/>
        <a:sy n="12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70A376-FA4B-9949-8AAD-1C21E4BA6423}" type="datetimeFigureOut">
              <a:rPr lang="en-US" smtClean="0"/>
              <a:t>9/11/2021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B39529-8C41-EF4F-BFDF-7A2294E93DB1}" type="slidenum">
              <a:rPr lang="en-US" smtClean="0"/>
              <a:t>‹#›</a:t>
            </a:fld>
            <a:endParaRPr lang="en-US"/>
          </a:p>
        </p:txBody>
      </p:sp>
    </p:spTree>
    <p:extLst>
      <p:ext uri="{BB962C8B-B14F-4D97-AF65-F5344CB8AC3E}">
        <p14:creationId xmlns:p14="http://schemas.microsoft.com/office/powerpoint/2010/main" val="3883855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39529-8C41-EF4F-BFDF-7A2294E93DB1}" type="slidenum">
              <a:rPr lang="en-US" smtClean="0"/>
              <a:t>1</a:t>
            </a:fld>
            <a:endParaRPr lang="en-US"/>
          </a:p>
        </p:txBody>
      </p:sp>
    </p:spTree>
    <p:extLst>
      <p:ext uri="{BB962C8B-B14F-4D97-AF65-F5344CB8AC3E}">
        <p14:creationId xmlns:p14="http://schemas.microsoft.com/office/powerpoint/2010/main" val="34012447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“With this being our first attempt at a project of this variety and scope, we encountered a few speed bumps at the starting stage. Once we started to see concepts of the microsite, we realized that they did not match the vision we had in mind. We needed to go back to the drawing board in order to bring our vision and the microsite concepts closer together.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Like all other organizations, COVID-19 presented us with many challenges. Our plan to physically go through the archives became very difficult with the safety measures implemented in physical spaces around our province. We had to shift our strategy to collect resources online and coordinate closely with Archival Institutions to  assist us in conducting our research. </a:t>
            </a:r>
            <a:endParaRPr lang="en-US" dirty="0"/>
          </a:p>
        </p:txBody>
      </p:sp>
      <p:sp>
        <p:nvSpPr>
          <p:cNvPr id="4" name="Slide Number Placeholder 3"/>
          <p:cNvSpPr>
            <a:spLocks noGrp="1"/>
          </p:cNvSpPr>
          <p:nvPr>
            <p:ph type="sldNum" sz="quarter" idx="5"/>
          </p:nvPr>
        </p:nvSpPr>
        <p:spPr/>
        <p:txBody>
          <a:bodyPr/>
          <a:lstStyle/>
          <a:p>
            <a:fld id="{30B39529-8C41-EF4F-BFDF-7A2294E93DB1}" type="slidenum">
              <a:rPr lang="en-US" smtClean="0"/>
              <a:t>10</a:t>
            </a:fld>
            <a:endParaRPr lang="en-US"/>
          </a:p>
        </p:txBody>
      </p:sp>
    </p:spTree>
    <p:extLst>
      <p:ext uri="{BB962C8B-B14F-4D97-AF65-F5344CB8AC3E}">
        <p14:creationId xmlns:p14="http://schemas.microsoft.com/office/powerpoint/2010/main" val="38324542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some experience under our belt, we imagine our next project of this caliber will go more smoothly. With a more accurate idea of the time and resources required, we will set more realistic timelines and acquire more of resources to support the project.”</a:t>
            </a:r>
          </a:p>
        </p:txBody>
      </p:sp>
      <p:sp>
        <p:nvSpPr>
          <p:cNvPr id="4" name="Slide Number Placeholder 3"/>
          <p:cNvSpPr>
            <a:spLocks noGrp="1"/>
          </p:cNvSpPr>
          <p:nvPr>
            <p:ph type="sldNum" sz="quarter" idx="5"/>
          </p:nvPr>
        </p:nvSpPr>
        <p:spPr/>
        <p:txBody>
          <a:bodyPr/>
          <a:lstStyle/>
          <a:p>
            <a:fld id="{30B39529-8C41-EF4F-BFDF-7A2294E93DB1}" type="slidenum">
              <a:rPr lang="en-US" smtClean="0"/>
              <a:t>11</a:t>
            </a:fld>
            <a:endParaRPr lang="en-US"/>
          </a:p>
        </p:txBody>
      </p:sp>
    </p:spTree>
    <p:extLst>
      <p:ext uri="{BB962C8B-B14F-4D97-AF65-F5344CB8AC3E}">
        <p14:creationId xmlns:p14="http://schemas.microsoft.com/office/powerpoint/2010/main" val="25640048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its completion the microsite comprised of 100 stories spanning over 100 years, including over 300 archived photographs and over 30 videos. The stories are composed of </a:t>
            </a:r>
            <a:r>
              <a:rPr lang="en-CA" sz="1200" b="0" i="0" u="none" strike="noStrike" kern="1200" dirty="0">
                <a:solidFill>
                  <a:schemeClr val="tx1"/>
                </a:solidFill>
                <a:effectLst/>
                <a:latin typeface="+mn-lt"/>
                <a:ea typeface="+mn-ea"/>
                <a:cs typeface="+mn-cs"/>
              </a:rPr>
              <a:t>45,000 words which is the equivalent of a 90-page book.</a:t>
            </a:r>
            <a:endParaRPr lang="en-US" dirty="0"/>
          </a:p>
          <a:p>
            <a:endParaRPr lang="en-US" dirty="0"/>
          </a:p>
          <a:p>
            <a:r>
              <a:rPr lang="en-US" dirty="0"/>
              <a:t>To measure its performance, we tracked the number of unique visitors that the site attracted. We set a goal of 32,000 visitors in year one and are happy to announce that we exceeded our goal and managed to attract 51,00 unique visitors.</a:t>
            </a:r>
          </a:p>
          <a:p>
            <a:endParaRPr lang="en-US" dirty="0"/>
          </a:p>
          <a:p>
            <a:r>
              <a:rPr lang="en-US" sz="1200" kern="1200" dirty="0">
                <a:solidFill>
                  <a:schemeClr val="tx1"/>
                </a:solidFill>
                <a:effectLst/>
                <a:latin typeface="+mn-lt"/>
                <a:ea typeface="+mn-ea"/>
                <a:cs typeface="+mn-cs"/>
              </a:rPr>
              <a:t>Aside from the numbers, the stories on the microsite portrayed inspiring stories of people excelling and breaking boundaries in their fields”</a:t>
            </a:r>
            <a:endParaRPr lang="en-CA"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30B39529-8C41-EF4F-BFDF-7A2294E93DB1}" type="slidenum">
              <a:rPr lang="en-US" smtClean="0"/>
              <a:t>12</a:t>
            </a:fld>
            <a:endParaRPr lang="en-US"/>
          </a:p>
        </p:txBody>
      </p:sp>
    </p:spTree>
    <p:extLst>
      <p:ext uri="{BB962C8B-B14F-4D97-AF65-F5344CB8AC3E}">
        <p14:creationId xmlns:p14="http://schemas.microsoft.com/office/powerpoint/2010/main" val="26753407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samples from the site, I encourage you to visit the site yourself and browse through the stories at </a:t>
            </a:r>
            <a:r>
              <a:rPr lang="en-US" dirty="0" err="1"/>
              <a:t>discoverapeg.ca</a:t>
            </a:r>
            <a:r>
              <a:rPr lang="en-US" dirty="0"/>
              <a:t>”</a:t>
            </a:r>
          </a:p>
        </p:txBody>
      </p:sp>
      <p:sp>
        <p:nvSpPr>
          <p:cNvPr id="4" name="Slide Number Placeholder 3"/>
          <p:cNvSpPr>
            <a:spLocks noGrp="1"/>
          </p:cNvSpPr>
          <p:nvPr>
            <p:ph type="sldNum" sz="quarter" idx="5"/>
          </p:nvPr>
        </p:nvSpPr>
        <p:spPr/>
        <p:txBody>
          <a:bodyPr/>
          <a:lstStyle/>
          <a:p>
            <a:fld id="{30B39529-8C41-EF4F-BFDF-7A2294E93DB1}" type="slidenum">
              <a:rPr lang="en-US" smtClean="0"/>
              <a:t>13</a:t>
            </a:fld>
            <a:endParaRPr lang="en-US"/>
          </a:p>
        </p:txBody>
      </p:sp>
    </p:spTree>
    <p:extLst>
      <p:ext uri="{BB962C8B-B14F-4D97-AF65-F5344CB8AC3E}">
        <p14:creationId xmlns:p14="http://schemas.microsoft.com/office/powerpoint/2010/main" val="41632082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were 3 stories that resonated with the the public and ended up being the most popular on the microsite.”</a:t>
            </a:r>
          </a:p>
        </p:txBody>
      </p:sp>
      <p:sp>
        <p:nvSpPr>
          <p:cNvPr id="4" name="Slide Number Placeholder 3"/>
          <p:cNvSpPr>
            <a:spLocks noGrp="1"/>
          </p:cNvSpPr>
          <p:nvPr>
            <p:ph type="sldNum" sz="quarter" idx="5"/>
          </p:nvPr>
        </p:nvSpPr>
        <p:spPr/>
        <p:txBody>
          <a:bodyPr/>
          <a:lstStyle/>
          <a:p>
            <a:fld id="{30B39529-8C41-EF4F-BFDF-7A2294E93DB1}" type="slidenum">
              <a:rPr lang="en-US" smtClean="0"/>
              <a:t>14</a:t>
            </a:fld>
            <a:endParaRPr lang="en-US"/>
          </a:p>
        </p:txBody>
      </p:sp>
    </p:spTree>
    <p:extLst>
      <p:ext uri="{BB962C8B-B14F-4D97-AF65-F5344CB8AC3E}">
        <p14:creationId xmlns:p14="http://schemas.microsoft.com/office/powerpoint/2010/main" val="13080154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might’ve been our most inspiring story covered Alberta's first female engineers and how</a:t>
            </a:r>
            <a:r>
              <a:rPr lang="en-CA" sz="1200" b="0" i="0" kern="1200" dirty="0">
                <a:solidFill>
                  <a:schemeClr val="tx1"/>
                </a:solidFill>
                <a:effectLst/>
                <a:latin typeface="+mn-lt"/>
                <a:ea typeface="+mn-ea"/>
                <a:cs typeface="+mn-cs"/>
              </a:rPr>
              <a:t> they challenged the status quo to become pioneers in their fields. With stories like this, we did not only want to uncover our history, but to also inspire this generation and future generations of geoscientists and engineers to continue breaking through ceilings and bettering our profession.”</a:t>
            </a:r>
            <a:endParaRPr lang="en-US" dirty="0"/>
          </a:p>
        </p:txBody>
      </p:sp>
      <p:sp>
        <p:nvSpPr>
          <p:cNvPr id="4" name="Slide Number Placeholder 3"/>
          <p:cNvSpPr>
            <a:spLocks noGrp="1"/>
          </p:cNvSpPr>
          <p:nvPr>
            <p:ph type="sldNum" sz="quarter" idx="5"/>
          </p:nvPr>
        </p:nvSpPr>
        <p:spPr/>
        <p:txBody>
          <a:bodyPr/>
          <a:lstStyle/>
          <a:p>
            <a:fld id="{30B39529-8C41-EF4F-BFDF-7A2294E93DB1}" type="slidenum">
              <a:rPr lang="en-US" smtClean="0"/>
              <a:t>15</a:t>
            </a:fld>
            <a:endParaRPr lang="en-US"/>
          </a:p>
        </p:txBody>
      </p:sp>
    </p:spTree>
    <p:extLst>
      <p:ext uri="{BB962C8B-B14F-4D97-AF65-F5344CB8AC3E}">
        <p14:creationId xmlns:p14="http://schemas.microsoft.com/office/powerpoint/2010/main" val="40707602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sz="1200" kern="1200" dirty="0">
                <a:solidFill>
                  <a:schemeClr val="tx1"/>
                </a:solidFill>
                <a:effectLst/>
                <a:latin typeface="+mn-lt"/>
                <a:ea typeface="+mn-ea"/>
                <a:cs typeface="+mn-cs"/>
              </a:rPr>
              <a:t>“Our next step is to preserve the microsite. We originally bought the domain for 18 months and are considering extending it for an additional 18 months to keep it open to the public. </a:t>
            </a:r>
            <a:r>
              <a:rPr lang="en-CA" sz="1200" kern="1200" dirty="0">
                <a:solidFill>
                  <a:srgbClr val="FF0000"/>
                </a:solidFill>
                <a:effectLst/>
                <a:latin typeface="+mn-lt"/>
                <a:ea typeface="+mn-ea"/>
                <a:cs typeface="+mn-cs"/>
              </a:rPr>
              <a:t>(Feel free to add something about adding more stories to the site if that is something you are planning on and comfortable saying)</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CA"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sz="1200" kern="1200" dirty="0">
                <a:solidFill>
                  <a:schemeClr val="tx1"/>
                </a:solidFill>
                <a:effectLst/>
                <a:latin typeface="+mn-lt"/>
                <a:ea typeface="+mn-ea"/>
                <a:cs typeface="+mn-cs"/>
              </a:rPr>
              <a:t>We also turned the stories featured in the microsite into a coffee table book. We printed a limited run of 200 books in May 2021 and gave a copy to everyone who played a part in the Microsite. We also received a congratulatory message from the Premier of Alberta for the book’s introduction.”</a:t>
            </a:r>
            <a:endParaRPr lang="en-US" dirty="0"/>
          </a:p>
        </p:txBody>
      </p:sp>
      <p:sp>
        <p:nvSpPr>
          <p:cNvPr id="4" name="Slide Number Placeholder 3"/>
          <p:cNvSpPr>
            <a:spLocks noGrp="1"/>
          </p:cNvSpPr>
          <p:nvPr>
            <p:ph type="sldNum" sz="quarter" idx="5"/>
          </p:nvPr>
        </p:nvSpPr>
        <p:spPr/>
        <p:txBody>
          <a:bodyPr/>
          <a:lstStyle/>
          <a:p>
            <a:fld id="{30B39529-8C41-EF4F-BFDF-7A2294E93DB1}" type="slidenum">
              <a:rPr lang="en-US" smtClean="0"/>
              <a:t>16</a:t>
            </a:fld>
            <a:endParaRPr lang="en-US"/>
          </a:p>
        </p:txBody>
      </p:sp>
    </p:spTree>
    <p:extLst>
      <p:ext uri="{BB962C8B-B14F-4D97-AF65-F5344CB8AC3E}">
        <p14:creationId xmlns:p14="http://schemas.microsoft.com/office/powerpoint/2010/main" val="3877717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you, if you have any questions, please contact me at Shirley.Layne@apega.ca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0B39529-8C41-EF4F-BFDF-7A2294E93DB1}" type="slidenum">
              <a:rPr lang="en-US" smtClean="0"/>
              <a:t>17</a:t>
            </a:fld>
            <a:endParaRPr lang="en-US"/>
          </a:p>
        </p:txBody>
      </p:sp>
    </p:spTree>
    <p:extLst>
      <p:ext uri="{BB962C8B-B14F-4D97-AF65-F5344CB8AC3E}">
        <p14:creationId xmlns:p14="http://schemas.microsoft.com/office/powerpoint/2010/main" val="40014666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my name is Shirley Layne, I am the Event Planning &amp; Member Recognition Manager at </a:t>
            </a:r>
            <a:r>
              <a:rPr lang="en-US" sz="1200" dirty="0"/>
              <a:t>The Association of Professional Engineers and Geoscientists of Alberta, also known as </a:t>
            </a:r>
            <a:r>
              <a:rPr lang="en-US" dirty="0"/>
              <a:t>APEGA</a:t>
            </a:r>
          </a:p>
        </p:txBody>
      </p:sp>
      <p:sp>
        <p:nvSpPr>
          <p:cNvPr id="4" name="Slide Number Placeholder 3"/>
          <p:cNvSpPr>
            <a:spLocks noGrp="1"/>
          </p:cNvSpPr>
          <p:nvPr>
            <p:ph type="sldNum" sz="quarter" idx="5"/>
          </p:nvPr>
        </p:nvSpPr>
        <p:spPr/>
        <p:txBody>
          <a:bodyPr/>
          <a:lstStyle/>
          <a:p>
            <a:fld id="{30B39529-8C41-EF4F-BFDF-7A2294E93DB1}" type="slidenum">
              <a:rPr lang="en-US" smtClean="0"/>
              <a:t>2</a:t>
            </a:fld>
            <a:endParaRPr lang="en-US"/>
          </a:p>
        </p:txBody>
      </p:sp>
    </p:spTree>
    <p:extLst>
      <p:ext uri="{BB962C8B-B14F-4D97-AF65-F5344CB8AC3E}">
        <p14:creationId xmlns:p14="http://schemas.microsoft.com/office/powerpoint/2010/main" val="34500172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submission is a custom-built microsite that hosts over 101 stories from APEGA’s past century that helped to illustrate its importance to the Alberta we know today. </a:t>
            </a:r>
          </a:p>
        </p:txBody>
      </p:sp>
      <p:sp>
        <p:nvSpPr>
          <p:cNvPr id="4" name="Slide Number Placeholder 3"/>
          <p:cNvSpPr>
            <a:spLocks noGrp="1"/>
          </p:cNvSpPr>
          <p:nvPr>
            <p:ph type="sldNum" sz="quarter" idx="5"/>
          </p:nvPr>
        </p:nvSpPr>
        <p:spPr/>
        <p:txBody>
          <a:bodyPr/>
          <a:lstStyle/>
          <a:p>
            <a:fld id="{30B39529-8C41-EF4F-BFDF-7A2294E93DB1}" type="slidenum">
              <a:rPr lang="en-US" smtClean="0"/>
              <a:t>3</a:t>
            </a:fld>
            <a:endParaRPr lang="en-US"/>
          </a:p>
        </p:txBody>
      </p:sp>
    </p:spTree>
    <p:extLst>
      <p:ext uri="{BB962C8B-B14F-4D97-AF65-F5344CB8AC3E}">
        <p14:creationId xmlns:p14="http://schemas.microsoft.com/office/powerpoint/2010/main" val="40693546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CA" sz="1200" kern="1200" dirty="0">
                <a:solidFill>
                  <a:schemeClr val="tx1"/>
                </a:solidFill>
                <a:effectLst/>
                <a:latin typeface="+mn-lt"/>
                <a:ea typeface="+mn-ea"/>
                <a:cs typeface="+mn-cs"/>
              </a:rPr>
              <a:t>“As our Centennial was approaching, we knew we needed to do something big to celebrate our organization, increase public knowledge of APEGA, as well as reinforce the pride of our members. </a:t>
            </a:r>
          </a:p>
          <a:p>
            <a:pPr marL="0" indent="0">
              <a:buFont typeface="Arial" panose="020B0604020202020204" pitchFamily="34" charset="0"/>
              <a:buNone/>
            </a:pPr>
            <a:endParaRPr lang="en-CA" sz="1200" kern="1200" dirty="0">
              <a:solidFill>
                <a:schemeClr val="tx1"/>
              </a:solidFill>
              <a:effectLst/>
              <a:latin typeface="+mn-lt"/>
              <a:ea typeface="+mn-ea"/>
              <a:cs typeface="+mn-cs"/>
            </a:endParaRPr>
          </a:p>
          <a:p>
            <a:pPr marL="0" indent="0">
              <a:buFont typeface="Arial" panose="020B0604020202020204" pitchFamily="34" charset="0"/>
              <a:buNone/>
            </a:pPr>
            <a:r>
              <a:rPr lang="en-CA" sz="1200" kern="1200" dirty="0">
                <a:solidFill>
                  <a:schemeClr val="tx1"/>
                </a:solidFill>
                <a:effectLst/>
                <a:latin typeface="+mn-lt"/>
                <a:ea typeface="+mn-ea"/>
                <a:cs typeface="+mn-cs"/>
              </a:rPr>
              <a:t>We embarked on a journey to launch a marketing and advertising campaign that would not only help achieve our goals, but would bring value to the public, engineers, and geoscientist across Alberta.”</a:t>
            </a:r>
          </a:p>
          <a:p>
            <a:pPr marL="0" indent="0">
              <a:buFont typeface="Arial" panose="020B0604020202020204" pitchFamily="34" charset="0"/>
              <a:buNone/>
            </a:pPr>
            <a:endParaRPr lang="en-CA" sz="1200" kern="1200" dirty="0">
              <a:solidFill>
                <a:schemeClr val="tx1"/>
              </a:solidFill>
              <a:effectLst/>
              <a:latin typeface="+mn-lt"/>
              <a:ea typeface="+mn-ea"/>
              <a:cs typeface="+mn-cs"/>
            </a:endParaRPr>
          </a:p>
          <a:p>
            <a:pPr marL="0" indent="0">
              <a:buFont typeface="Arial" panose="020B0604020202020204" pitchFamily="34" charset="0"/>
              <a:buNone/>
            </a:pPr>
            <a:endParaRPr lang="en-CA" sz="1200" kern="1200" dirty="0">
              <a:solidFill>
                <a:schemeClr val="tx1"/>
              </a:solidFill>
              <a:effectLst/>
              <a:latin typeface="+mn-lt"/>
              <a:ea typeface="+mn-ea"/>
              <a:cs typeface="+mn-cs"/>
            </a:endParaRPr>
          </a:p>
          <a:p>
            <a:pPr marL="0" indent="0">
              <a:buFont typeface="Arial" panose="020B0604020202020204" pitchFamily="34" charset="0"/>
              <a:buNone/>
            </a:pP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0B39529-8C41-EF4F-BFDF-7A2294E93DB1}" type="slidenum">
              <a:rPr lang="en-US" smtClean="0"/>
              <a:t>4</a:t>
            </a:fld>
            <a:endParaRPr lang="en-US"/>
          </a:p>
        </p:txBody>
      </p:sp>
    </p:spTree>
    <p:extLst>
      <p:ext uri="{BB962C8B-B14F-4D97-AF65-F5344CB8AC3E}">
        <p14:creationId xmlns:p14="http://schemas.microsoft.com/office/powerpoint/2010/main" val="39190734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believe that over the past 100 years, APEGA has played a key role in enriching the province. We strive to continue delivering on this with this campaign, and more specifically the microsite, and beyond”</a:t>
            </a:r>
          </a:p>
        </p:txBody>
      </p:sp>
      <p:sp>
        <p:nvSpPr>
          <p:cNvPr id="4" name="Slide Number Placeholder 3"/>
          <p:cNvSpPr>
            <a:spLocks noGrp="1"/>
          </p:cNvSpPr>
          <p:nvPr>
            <p:ph type="sldNum" sz="quarter" idx="5"/>
          </p:nvPr>
        </p:nvSpPr>
        <p:spPr/>
        <p:txBody>
          <a:bodyPr/>
          <a:lstStyle/>
          <a:p>
            <a:fld id="{30B39529-8C41-EF4F-BFDF-7A2294E93DB1}" type="slidenum">
              <a:rPr lang="en-US" smtClean="0"/>
              <a:t>5</a:t>
            </a:fld>
            <a:endParaRPr lang="en-US"/>
          </a:p>
        </p:txBody>
      </p:sp>
    </p:spTree>
    <p:extLst>
      <p:ext uri="{BB962C8B-B14F-4D97-AF65-F5344CB8AC3E}">
        <p14:creationId xmlns:p14="http://schemas.microsoft.com/office/powerpoint/2010/main" val="36625235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result to a lack of any marketing activity over the last 5 years, we had our work cut out for us in order to reach our goals. We have launched smaller campaigns in the past and participated in some local and provincial events such as “National Science Week” in order to advance our efforts at APEGA. </a:t>
            </a:r>
          </a:p>
          <a:p>
            <a:endParaRPr lang="en-US" dirty="0"/>
          </a:p>
          <a:p>
            <a:r>
              <a:rPr lang="en-US" dirty="0"/>
              <a:t>Before our centennial celebration, we have not yet attempted a campaign of this magnitude. While this was uncharted territory for our team, we believed that our Centennial required something special.”</a:t>
            </a:r>
          </a:p>
        </p:txBody>
      </p:sp>
      <p:sp>
        <p:nvSpPr>
          <p:cNvPr id="4" name="Slide Number Placeholder 3"/>
          <p:cNvSpPr>
            <a:spLocks noGrp="1"/>
          </p:cNvSpPr>
          <p:nvPr>
            <p:ph type="sldNum" sz="quarter" idx="5"/>
          </p:nvPr>
        </p:nvSpPr>
        <p:spPr/>
        <p:txBody>
          <a:bodyPr/>
          <a:lstStyle/>
          <a:p>
            <a:fld id="{30B39529-8C41-EF4F-BFDF-7A2294E93DB1}" type="slidenum">
              <a:rPr lang="en-US" smtClean="0"/>
              <a:t>6</a:t>
            </a:fld>
            <a:endParaRPr lang="en-US"/>
          </a:p>
        </p:txBody>
      </p:sp>
    </p:spTree>
    <p:extLst>
      <p:ext uri="{BB962C8B-B14F-4D97-AF65-F5344CB8AC3E}">
        <p14:creationId xmlns:p14="http://schemas.microsoft.com/office/powerpoint/2010/main" val="15966697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a:t>
            </a:r>
            <a:r>
              <a:rPr lang="en-US" dirty="0"/>
              <a:t>First, we constructed a vision for what the campaign and the microsite would look like once they were completed. Then we assembled and Advisory Committee to lead the project. It then came time to develop our multichannel multimedia campaign...including the microsite. </a:t>
            </a:r>
          </a:p>
          <a:p>
            <a:endParaRPr lang="en-US" dirty="0"/>
          </a:p>
          <a:p>
            <a:r>
              <a:rPr lang="en-US" dirty="0"/>
              <a:t>The development of our microsite required long hours of research, writing of the stories, and multiple iterations of wireframe and actual build of the site. As expected, we then needed to go through various rounds of revisions to ensure not only that our vision has come to fruition, but also that the site was of a desirable quality”</a:t>
            </a:r>
          </a:p>
        </p:txBody>
      </p:sp>
      <p:sp>
        <p:nvSpPr>
          <p:cNvPr id="4" name="Slide Number Placeholder 3"/>
          <p:cNvSpPr>
            <a:spLocks noGrp="1"/>
          </p:cNvSpPr>
          <p:nvPr>
            <p:ph type="sldNum" sz="quarter" idx="5"/>
          </p:nvPr>
        </p:nvSpPr>
        <p:spPr/>
        <p:txBody>
          <a:bodyPr/>
          <a:lstStyle/>
          <a:p>
            <a:fld id="{30B39529-8C41-EF4F-BFDF-7A2294E93DB1}" type="slidenum">
              <a:rPr lang="en-US" smtClean="0"/>
              <a:t>7</a:t>
            </a:fld>
            <a:endParaRPr lang="en-US"/>
          </a:p>
        </p:txBody>
      </p:sp>
    </p:spTree>
    <p:extLst>
      <p:ext uri="{BB962C8B-B14F-4D97-AF65-F5344CB8AC3E}">
        <p14:creationId xmlns:p14="http://schemas.microsoft.com/office/powerpoint/2010/main" val="38885287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development of the microsite took approximately one year of research and collection of stories, 3 writers, 2 staff members to manage the project, and an external agency to help us bring our vision to life. </a:t>
            </a:r>
          </a:p>
          <a:p>
            <a:endParaRPr lang="en-US" dirty="0"/>
          </a:p>
          <a:p>
            <a:r>
              <a:rPr lang="en-US" dirty="0"/>
              <a:t>We invested over $112,000 into the microsite. This figure does not include APEGA employee time.”</a:t>
            </a:r>
          </a:p>
        </p:txBody>
      </p:sp>
      <p:sp>
        <p:nvSpPr>
          <p:cNvPr id="4" name="Slide Number Placeholder 3"/>
          <p:cNvSpPr>
            <a:spLocks noGrp="1"/>
          </p:cNvSpPr>
          <p:nvPr>
            <p:ph type="sldNum" sz="quarter" idx="5"/>
          </p:nvPr>
        </p:nvSpPr>
        <p:spPr/>
        <p:txBody>
          <a:bodyPr/>
          <a:lstStyle/>
          <a:p>
            <a:fld id="{30B39529-8C41-EF4F-BFDF-7A2294E93DB1}" type="slidenum">
              <a:rPr lang="en-US" smtClean="0"/>
              <a:t>8</a:t>
            </a:fld>
            <a:endParaRPr lang="en-US"/>
          </a:p>
        </p:txBody>
      </p:sp>
    </p:spTree>
    <p:extLst>
      <p:ext uri="{BB962C8B-B14F-4D97-AF65-F5344CB8AC3E}">
        <p14:creationId xmlns:p14="http://schemas.microsoft.com/office/powerpoint/2010/main" val="42301619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were very fortunate to have access to the knowledge of our member base as well as access to a wealth of archives and historical resources. This made it achievable to compile key information to then right the inspiring stories of APEGA’ past. “</a:t>
            </a:r>
          </a:p>
        </p:txBody>
      </p:sp>
      <p:sp>
        <p:nvSpPr>
          <p:cNvPr id="4" name="Slide Number Placeholder 3"/>
          <p:cNvSpPr>
            <a:spLocks noGrp="1"/>
          </p:cNvSpPr>
          <p:nvPr>
            <p:ph type="sldNum" sz="quarter" idx="5"/>
          </p:nvPr>
        </p:nvSpPr>
        <p:spPr/>
        <p:txBody>
          <a:bodyPr/>
          <a:lstStyle/>
          <a:p>
            <a:fld id="{30B39529-8C41-EF4F-BFDF-7A2294E93DB1}" type="slidenum">
              <a:rPr lang="en-US" smtClean="0"/>
              <a:t>9</a:t>
            </a:fld>
            <a:endParaRPr lang="en-US"/>
          </a:p>
        </p:txBody>
      </p:sp>
    </p:spTree>
    <p:extLst>
      <p:ext uri="{BB962C8B-B14F-4D97-AF65-F5344CB8AC3E}">
        <p14:creationId xmlns:p14="http://schemas.microsoft.com/office/powerpoint/2010/main" val="1654805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CDA63-F7C8-9F40-8CAE-2C488BDD7665}"/>
              </a:ext>
            </a:extLst>
          </p:cNvPr>
          <p:cNvSpPr>
            <a:spLocks noGrp="1"/>
          </p:cNvSpPr>
          <p:nvPr>
            <p:ph type="ctrTitle" hasCustomPrompt="1"/>
          </p:nvPr>
        </p:nvSpPr>
        <p:spPr>
          <a:xfrm>
            <a:off x="881449" y="1828798"/>
            <a:ext cx="6236043" cy="2036065"/>
          </a:xfrm>
        </p:spPr>
        <p:txBody>
          <a:bodyPr anchor="b">
            <a:normAutofit/>
          </a:bodyPr>
          <a:lstStyle>
            <a:lvl1pPr algn="l">
              <a:defRPr sz="4500" b="1">
                <a:solidFill>
                  <a:schemeClr val="bg1"/>
                </a:solidFill>
                <a:latin typeface="Montserrat" pitchFamily="2" charset="77"/>
                <a:cs typeface="Arial" panose="020B0604020202020204" pitchFamily="34" charset="0"/>
              </a:defRPr>
            </a:lvl1pPr>
          </a:lstStyle>
          <a:p>
            <a:r>
              <a:rPr lang="en-US" dirty="0"/>
              <a:t>Resource Name or Presentation Title</a:t>
            </a:r>
          </a:p>
        </p:txBody>
      </p:sp>
      <p:sp>
        <p:nvSpPr>
          <p:cNvPr id="3" name="Subtitle 2">
            <a:extLst>
              <a:ext uri="{FF2B5EF4-FFF2-40B4-BE49-F238E27FC236}">
                <a16:creationId xmlns:a16="http://schemas.microsoft.com/office/drawing/2014/main" id="{9390D878-D3D9-C34B-ABB8-5A786453EBF1}"/>
              </a:ext>
            </a:extLst>
          </p:cNvPr>
          <p:cNvSpPr>
            <a:spLocks noGrp="1"/>
          </p:cNvSpPr>
          <p:nvPr>
            <p:ph type="subTitle" idx="1"/>
          </p:nvPr>
        </p:nvSpPr>
        <p:spPr>
          <a:xfrm>
            <a:off x="881449" y="4114798"/>
            <a:ext cx="5815913" cy="1254211"/>
          </a:xfrm>
        </p:spPr>
        <p:txBody>
          <a:bodyPr>
            <a:normAutofit/>
          </a:bodyPr>
          <a:lstStyle>
            <a:lvl1pPr marL="0" indent="0" algn="l">
              <a:buNone/>
              <a:defRPr sz="2200">
                <a:solidFill>
                  <a:srgbClr val="FFA2FF"/>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7">
            <a:extLst>
              <a:ext uri="{FF2B5EF4-FFF2-40B4-BE49-F238E27FC236}">
                <a16:creationId xmlns:a16="http://schemas.microsoft.com/office/drawing/2014/main" id="{8E519917-60DA-8445-B38C-BD2024AC67E5}"/>
              </a:ext>
            </a:extLst>
          </p:cNvPr>
          <p:cNvPicPr>
            <a:picLocks noChangeAspect="1"/>
          </p:cNvPicPr>
          <p:nvPr userDrawn="1"/>
        </p:nvPicPr>
        <p:blipFill>
          <a:blip r:embed="rId3"/>
          <a:stretch>
            <a:fillRect/>
          </a:stretch>
        </p:blipFill>
        <p:spPr>
          <a:xfrm>
            <a:off x="783913" y="713590"/>
            <a:ext cx="2479246" cy="795665"/>
          </a:xfrm>
          <a:prstGeom prst="rect">
            <a:avLst/>
          </a:prstGeom>
        </p:spPr>
      </p:pic>
      <p:sp>
        <p:nvSpPr>
          <p:cNvPr id="9" name="TextBox 8">
            <a:extLst>
              <a:ext uri="{FF2B5EF4-FFF2-40B4-BE49-F238E27FC236}">
                <a16:creationId xmlns:a16="http://schemas.microsoft.com/office/drawing/2014/main" id="{BCA96589-5E8B-9048-A920-77CAF5C94EDE}"/>
              </a:ext>
            </a:extLst>
          </p:cNvPr>
          <p:cNvSpPr txBox="1"/>
          <p:nvPr userDrawn="1"/>
        </p:nvSpPr>
        <p:spPr>
          <a:xfrm>
            <a:off x="11442357" y="926757"/>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4510368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4D608-D2EE-124C-AB0E-F3FE185BC3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E9894C9-D4C0-0F4D-AB8B-13F40F0515B8}"/>
              </a:ext>
            </a:extLst>
          </p:cNvPr>
          <p:cNvSpPr>
            <a:spLocks noGrp="1"/>
          </p:cNvSpPr>
          <p:nvPr>
            <p:ph idx="1"/>
          </p:nvPr>
        </p:nvSpPr>
        <p:spPr>
          <a:xfrm>
            <a:off x="5183188" y="1569308"/>
            <a:ext cx="6172200" cy="429174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87DF14-9571-594F-BD1F-F28FB0EAE1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2EE049F-E7FF-EB42-8CE8-2B3B235D5000}"/>
              </a:ext>
            </a:extLst>
          </p:cNvPr>
          <p:cNvSpPr>
            <a:spLocks noGrp="1"/>
          </p:cNvSpPr>
          <p:nvPr>
            <p:ph type="dt" sz="half" idx="10"/>
          </p:nvPr>
        </p:nvSpPr>
        <p:spPr/>
        <p:txBody>
          <a:bodyPr/>
          <a:lstStyle/>
          <a:p>
            <a:fld id="{0AF94556-AB3D-F149-A98C-E5FD5D06AD7F}" type="datetimeFigureOut">
              <a:rPr lang="en-US" smtClean="0"/>
              <a:t>9/11/2021</a:t>
            </a:fld>
            <a:endParaRPr lang="en-US"/>
          </a:p>
        </p:txBody>
      </p:sp>
      <p:sp>
        <p:nvSpPr>
          <p:cNvPr id="6" name="Footer Placeholder 5">
            <a:extLst>
              <a:ext uri="{FF2B5EF4-FFF2-40B4-BE49-F238E27FC236}">
                <a16:creationId xmlns:a16="http://schemas.microsoft.com/office/drawing/2014/main" id="{4B47932F-0CAF-8D43-A8D7-C8210336DF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5C8972-ECA5-024B-BED7-C4B132F43BD8}"/>
              </a:ext>
            </a:extLst>
          </p:cNvPr>
          <p:cNvSpPr>
            <a:spLocks noGrp="1"/>
          </p:cNvSpPr>
          <p:nvPr>
            <p:ph type="sldNum" sz="quarter" idx="12"/>
          </p:nvPr>
        </p:nvSpPr>
        <p:spPr/>
        <p:txBody>
          <a:bodyPr/>
          <a:lstStyle/>
          <a:p>
            <a:fld id="{D95DC38E-2FEB-6348-A3EC-91967516D389}" type="slidenum">
              <a:rPr lang="en-US" smtClean="0"/>
              <a:t>‹#›</a:t>
            </a:fld>
            <a:endParaRPr lang="en-US"/>
          </a:p>
        </p:txBody>
      </p:sp>
      <p:pic>
        <p:nvPicPr>
          <p:cNvPr id="8" name="Google Shape;165;p26">
            <a:extLst>
              <a:ext uri="{FF2B5EF4-FFF2-40B4-BE49-F238E27FC236}">
                <a16:creationId xmlns:a16="http://schemas.microsoft.com/office/drawing/2014/main" id="{F1CDB3EF-B38B-E340-A47F-E9F5C043D78A}"/>
              </a:ext>
            </a:extLst>
          </p:cNvPr>
          <p:cNvPicPr preferRelativeResize="0"/>
          <p:nvPr userDrawn="1"/>
        </p:nvPicPr>
        <p:blipFill>
          <a:blip r:embed="rId2">
            <a:alphaModFix/>
          </a:blip>
          <a:stretch>
            <a:fillRect/>
          </a:stretch>
        </p:blipFill>
        <p:spPr>
          <a:xfrm>
            <a:off x="10386305" y="365125"/>
            <a:ext cx="1474201" cy="989825"/>
          </a:xfrm>
          <a:prstGeom prst="rect">
            <a:avLst/>
          </a:prstGeom>
          <a:noFill/>
          <a:ln>
            <a:noFill/>
          </a:ln>
        </p:spPr>
      </p:pic>
      <p:sp>
        <p:nvSpPr>
          <p:cNvPr id="9" name="Google Shape;164;p26">
            <a:extLst>
              <a:ext uri="{FF2B5EF4-FFF2-40B4-BE49-F238E27FC236}">
                <a16:creationId xmlns:a16="http://schemas.microsoft.com/office/drawing/2014/main" id="{378194C5-9B8E-1845-9FFD-3C6D1929138B}"/>
              </a:ext>
            </a:extLst>
          </p:cNvPr>
          <p:cNvSpPr/>
          <p:nvPr userDrawn="1"/>
        </p:nvSpPr>
        <p:spPr>
          <a:xfrm>
            <a:off x="0" y="6761569"/>
            <a:ext cx="12192000" cy="96431"/>
          </a:xfrm>
          <a:prstGeom prst="rect">
            <a:avLst/>
          </a:prstGeom>
          <a:solidFill>
            <a:srgbClr val="7C38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586866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701A7-C64F-6940-998F-21FC3F861D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5D5D5C9-4675-4849-9C1A-29BDD689347E}"/>
              </a:ext>
            </a:extLst>
          </p:cNvPr>
          <p:cNvSpPr>
            <a:spLocks noGrp="1"/>
          </p:cNvSpPr>
          <p:nvPr>
            <p:ph type="pic" idx="1"/>
          </p:nvPr>
        </p:nvSpPr>
        <p:spPr>
          <a:xfrm>
            <a:off x="5183188" y="1544595"/>
            <a:ext cx="6172200" cy="431645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ED777F-C277-DD47-9B6B-5504CC94CA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F9BEAB0-050B-4C41-BBFE-87A0BC1A56E3}"/>
              </a:ext>
            </a:extLst>
          </p:cNvPr>
          <p:cNvSpPr>
            <a:spLocks noGrp="1"/>
          </p:cNvSpPr>
          <p:nvPr>
            <p:ph type="dt" sz="half" idx="10"/>
          </p:nvPr>
        </p:nvSpPr>
        <p:spPr/>
        <p:txBody>
          <a:bodyPr/>
          <a:lstStyle/>
          <a:p>
            <a:fld id="{0AF94556-AB3D-F149-A98C-E5FD5D06AD7F}" type="datetimeFigureOut">
              <a:rPr lang="en-US" smtClean="0"/>
              <a:t>9/11/2021</a:t>
            </a:fld>
            <a:endParaRPr lang="en-US"/>
          </a:p>
        </p:txBody>
      </p:sp>
      <p:sp>
        <p:nvSpPr>
          <p:cNvPr id="6" name="Footer Placeholder 5">
            <a:extLst>
              <a:ext uri="{FF2B5EF4-FFF2-40B4-BE49-F238E27FC236}">
                <a16:creationId xmlns:a16="http://schemas.microsoft.com/office/drawing/2014/main" id="{7643F3BA-CE2D-614D-8FBA-E403AFBAE7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CDCBB8-09B7-AF43-8B9B-B142F3C50FB3}"/>
              </a:ext>
            </a:extLst>
          </p:cNvPr>
          <p:cNvSpPr>
            <a:spLocks noGrp="1"/>
          </p:cNvSpPr>
          <p:nvPr>
            <p:ph type="sldNum" sz="quarter" idx="12"/>
          </p:nvPr>
        </p:nvSpPr>
        <p:spPr/>
        <p:txBody>
          <a:bodyPr/>
          <a:lstStyle/>
          <a:p>
            <a:fld id="{D95DC38E-2FEB-6348-A3EC-91967516D389}" type="slidenum">
              <a:rPr lang="en-US" smtClean="0"/>
              <a:t>‹#›</a:t>
            </a:fld>
            <a:endParaRPr lang="en-US"/>
          </a:p>
        </p:txBody>
      </p:sp>
      <p:pic>
        <p:nvPicPr>
          <p:cNvPr id="8" name="Google Shape;165;p26">
            <a:extLst>
              <a:ext uri="{FF2B5EF4-FFF2-40B4-BE49-F238E27FC236}">
                <a16:creationId xmlns:a16="http://schemas.microsoft.com/office/drawing/2014/main" id="{D61B58A9-9E3F-4541-83FE-297F0B292EAE}"/>
              </a:ext>
            </a:extLst>
          </p:cNvPr>
          <p:cNvPicPr preferRelativeResize="0"/>
          <p:nvPr userDrawn="1"/>
        </p:nvPicPr>
        <p:blipFill>
          <a:blip r:embed="rId2">
            <a:alphaModFix/>
          </a:blip>
          <a:stretch>
            <a:fillRect/>
          </a:stretch>
        </p:blipFill>
        <p:spPr>
          <a:xfrm>
            <a:off x="10386305" y="365125"/>
            <a:ext cx="1474201" cy="989825"/>
          </a:xfrm>
          <a:prstGeom prst="rect">
            <a:avLst/>
          </a:prstGeom>
          <a:noFill/>
          <a:ln>
            <a:noFill/>
          </a:ln>
        </p:spPr>
      </p:pic>
      <p:sp>
        <p:nvSpPr>
          <p:cNvPr id="9" name="Google Shape;164;p26">
            <a:extLst>
              <a:ext uri="{FF2B5EF4-FFF2-40B4-BE49-F238E27FC236}">
                <a16:creationId xmlns:a16="http://schemas.microsoft.com/office/drawing/2014/main" id="{2101AD3C-1313-784B-A774-1456DEC55DFA}"/>
              </a:ext>
            </a:extLst>
          </p:cNvPr>
          <p:cNvSpPr/>
          <p:nvPr userDrawn="1"/>
        </p:nvSpPr>
        <p:spPr>
          <a:xfrm>
            <a:off x="0" y="6761569"/>
            <a:ext cx="12192000" cy="96431"/>
          </a:xfrm>
          <a:prstGeom prst="rect">
            <a:avLst/>
          </a:prstGeom>
          <a:solidFill>
            <a:srgbClr val="7C38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126460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08631-8380-B94B-A503-B9FAA5C323B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1557C7-1189-6543-A217-FEE56E72E24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6A8CC1-31FA-6B49-8C13-E1926145F120}"/>
              </a:ext>
            </a:extLst>
          </p:cNvPr>
          <p:cNvSpPr>
            <a:spLocks noGrp="1"/>
          </p:cNvSpPr>
          <p:nvPr>
            <p:ph type="dt" sz="half" idx="10"/>
          </p:nvPr>
        </p:nvSpPr>
        <p:spPr/>
        <p:txBody>
          <a:bodyPr/>
          <a:lstStyle/>
          <a:p>
            <a:fld id="{0AF94556-AB3D-F149-A98C-E5FD5D06AD7F}" type="datetimeFigureOut">
              <a:rPr lang="en-US" smtClean="0"/>
              <a:t>9/11/2021</a:t>
            </a:fld>
            <a:endParaRPr lang="en-US"/>
          </a:p>
        </p:txBody>
      </p:sp>
      <p:sp>
        <p:nvSpPr>
          <p:cNvPr id="5" name="Footer Placeholder 4">
            <a:extLst>
              <a:ext uri="{FF2B5EF4-FFF2-40B4-BE49-F238E27FC236}">
                <a16:creationId xmlns:a16="http://schemas.microsoft.com/office/drawing/2014/main" id="{04DBD5C2-05BC-5E43-AC79-85D6D93BB3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C68FBA-FD3D-2F44-A810-2C0B811022DA}"/>
              </a:ext>
            </a:extLst>
          </p:cNvPr>
          <p:cNvSpPr>
            <a:spLocks noGrp="1"/>
          </p:cNvSpPr>
          <p:nvPr>
            <p:ph type="sldNum" sz="quarter" idx="12"/>
          </p:nvPr>
        </p:nvSpPr>
        <p:spPr/>
        <p:txBody>
          <a:bodyPr/>
          <a:lstStyle/>
          <a:p>
            <a:fld id="{D95DC38E-2FEB-6348-A3EC-91967516D389}" type="slidenum">
              <a:rPr lang="en-US" smtClean="0"/>
              <a:t>‹#›</a:t>
            </a:fld>
            <a:endParaRPr lang="en-US"/>
          </a:p>
        </p:txBody>
      </p:sp>
      <p:pic>
        <p:nvPicPr>
          <p:cNvPr id="7" name="Google Shape;165;p26">
            <a:extLst>
              <a:ext uri="{FF2B5EF4-FFF2-40B4-BE49-F238E27FC236}">
                <a16:creationId xmlns:a16="http://schemas.microsoft.com/office/drawing/2014/main" id="{602B6D4C-2186-AE47-83A0-F5398D196DA3}"/>
              </a:ext>
            </a:extLst>
          </p:cNvPr>
          <p:cNvPicPr preferRelativeResize="0"/>
          <p:nvPr userDrawn="1"/>
        </p:nvPicPr>
        <p:blipFill>
          <a:blip r:embed="rId2">
            <a:alphaModFix/>
          </a:blip>
          <a:stretch>
            <a:fillRect/>
          </a:stretch>
        </p:blipFill>
        <p:spPr>
          <a:xfrm>
            <a:off x="10386305" y="365125"/>
            <a:ext cx="1474201" cy="989825"/>
          </a:xfrm>
          <a:prstGeom prst="rect">
            <a:avLst/>
          </a:prstGeom>
          <a:noFill/>
          <a:ln>
            <a:noFill/>
          </a:ln>
        </p:spPr>
      </p:pic>
      <p:sp>
        <p:nvSpPr>
          <p:cNvPr id="8" name="Google Shape;164;p26">
            <a:extLst>
              <a:ext uri="{FF2B5EF4-FFF2-40B4-BE49-F238E27FC236}">
                <a16:creationId xmlns:a16="http://schemas.microsoft.com/office/drawing/2014/main" id="{EBF2A38B-014B-5F45-A50B-66B0E3290292}"/>
              </a:ext>
            </a:extLst>
          </p:cNvPr>
          <p:cNvSpPr/>
          <p:nvPr userDrawn="1"/>
        </p:nvSpPr>
        <p:spPr>
          <a:xfrm>
            <a:off x="0" y="6761569"/>
            <a:ext cx="12192000" cy="96431"/>
          </a:xfrm>
          <a:prstGeom prst="rect">
            <a:avLst/>
          </a:prstGeom>
          <a:solidFill>
            <a:srgbClr val="7C38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559131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0D2985A-37B1-FD42-ABEA-66362F62E70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30CA5AA-2991-8F4F-8FEB-0748D9520E8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7EA70D-7672-B64B-867F-B83A4417BC1E}"/>
              </a:ext>
            </a:extLst>
          </p:cNvPr>
          <p:cNvSpPr>
            <a:spLocks noGrp="1"/>
          </p:cNvSpPr>
          <p:nvPr>
            <p:ph type="dt" sz="half" idx="10"/>
          </p:nvPr>
        </p:nvSpPr>
        <p:spPr/>
        <p:txBody>
          <a:bodyPr/>
          <a:lstStyle/>
          <a:p>
            <a:fld id="{0AF94556-AB3D-F149-A98C-E5FD5D06AD7F}" type="datetimeFigureOut">
              <a:rPr lang="en-US" smtClean="0"/>
              <a:t>9/11/2021</a:t>
            </a:fld>
            <a:endParaRPr lang="en-US"/>
          </a:p>
        </p:txBody>
      </p:sp>
      <p:sp>
        <p:nvSpPr>
          <p:cNvPr id="5" name="Footer Placeholder 4">
            <a:extLst>
              <a:ext uri="{FF2B5EF4-FFF2-40B4-BE49-F238E27FC236}">
                <a16:creationId xmlns:a16="http://schemas.microsoft.com/office/drawing/2014/main" id="{55F6869B-545B-3844-A111-AB5AFA452B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73B9F0-26BB-444C-AE24-73D05087416D}"/>
              </a:ext>
            </a:extLst>
          </p:cNvPr>
          <p:cNvSpPr>
            <a:spLocks noGrp="1"/>
          </p:cNvSpPr>
          <p:nvPr>
            <p:ph type="sldNum" sz="quarter" idx="12"/>
          </p:nvPr>
        </p:nvSpPr>
        <p:spPr/>
        <p:txBody>
          <a:bodyPr/>
          <a:lstStyle/>
          <a:p>
            <a:fld id="{D95DC38E-2FEB-6348-A3EC-91967516D389}" type="slidenum">
              <a:rPr lang="en-US" smtClean="0"/>
              <a:t>‹#›</a:t>
            </a:fld>
            <a:endParaRPr lang="en-US"/>
          </a:p>
        </p:txBody>
      </p:sp>
      <p:sp>
        <p:nvSpPr>
          <p:cNvPr id="8" name="Google Shape;164;p26">
            <a:extLst>
              <a:ext uri="{FF2B5EF4-FFF2-40B4-BE49-F238E27FC236}">
                <a16:creationId xmlns:a16="http://schemas.microsoft.com/office/drawing/2014/main" id="{1307D21D-E8EF-1D42-9C30-2EB2538D5DBB}"/>
              </a:ext>
            </a:extLst>
          </p:cNvPr>
          <p:cNvSpPr/>
          <p:nvPr userDrawn="1"/>
        </p:nvSpPr>
        <p:spPr>
          <a:xfrm>
            <a:off x="0" y="6761569"/>
            <a:ext cx="12192000" cy="96431"/>
          </a:xfrm>
          <a:prstGeom prst="rect">
            <a:avLst/>
          </a:prstGeom>
          <a:solidFill>
            <a:srgbClr val="7C38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752054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am Member/Speak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7033C825-4308-D64D-8E74-8AC2587A83F3}"/>
              </a:ext>
            </a:extLst>
          </p:cNvPr>
          <p:cNvSpPr>
            <a:spLocks noGrp="1"/>
          </p:cNvSpPr>
          <p:nvPr>
            <p:ph type="title" hasCustomPrompt="1"/>
          </p:nvPr>
        </p:nvSpPr>
        <p:spPr>
          <a:xfrm>
            <a:off x="2982875" y="1739964"/>
            <a:ext cx="5851774" cy="1160399"/>
          </a:xfrm>
        </p:spPr>
        <p:txBody>
          <a:bodyPr anchor="b">
            <a:noAutofit/>
          </a:bodyPr>
          <a:lstStyle>
            <a:lvl1pPr>
              <a:defRPr sz="3600"/>
            </a:lvl1pPr>
          </a:lstStyle>
          <a:p>
            <a:r>
              <a:rPr lang="en-US" dirty="0"/>
              <a:t>NAME</a:t>
            </a:r>
            <a:br>
              <a:rPr lang="en-US" dirty="0"/>
            </a:br>
            <a:r>
              <a:rPr lang="en-US" dirty="0"/>
              <a:t>Designations</a:t>
            </a:r>
          </a:p>
        </p:txBody>
      </p:sp>
      <p:sp>
        <p:nvSpPr>
          <p:cNvPr id="14" name="Text Placeholder 2">
            <a:extLst>
              <a:ext uri="{FF2B5EF4-FFF2-40B4-BE49-F238E27FC236}">
                <a16:creationId xmlns:a16="http://schemas.microsoft.com/office/drawing/2014/main" id="{2A9512E7-FAF0-534A-8CA7-E5AB7CFAA58F}"/>
              </a:ext>
            </a:extLst>
          </p:cNvPr>
          <p:cNvSpPr>
            <a:spLocks noGrp="1"/>
          </p:cNvSpPr>
          <p:nvPr>
            <p:ph type="body" idx="1" hasCustomPrompt="1"/>
          </p:nvPr>
        </p:nvSpPr>
        <p:spPr>
          <a:xfrm>
            <a:off x="2982874" y="3034652"/>
            <a:ext cx="5432464" cy="625089"/>
          </a:xfrm>
        </p:spPr>
        <p:txBody>
          <a:bodyPr>
            <a:normAutofit/>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Title</a:t>
            </a:r>
          </a:p>
        </p:txBody>
      </p:sp>
      <p:sp>
        <p:nvSpPr>
          <p:cNvPr id="15" name="Text Placeholder 2">
            <a:extLst>
              <a:ext uri="{FF2B5EF4-FFF2-40B4-BE49-F238E27FC236}">
                <a16:creationId xmlns:a16="http://schemas.microsoft.com/office/drawing/2014/main" id="{E77928AC-E221-1442-9B3F-186FEEB22E41}"/>
              </a:ext>
            </a:extLst>
          </p:cNvPr>
          <p:cNvSpPr>
            <a:spLocks noGrp="1"/>
          </p:cNvSpPr>
          <p:nvPr>
            <p:ph type="body" idx="13" hasCustomPrompt="1"/>
          </p:nvPr>
        </p:nvSpPr>
        <p:spPr>
          <a:xfrm>
            <a:off x="760411" y="4125752"/>
            <a:ext cx="6597652" cy="625089"/>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Association</a:t>
            </a:r>
          </a:p>
        </p:txBody>
      </p:sp>
      <p:sp>
        <p:nvSpPr>
          <p:cNvPr id="21" name="Picture Placeholder 2">
            <a:extLst>
              <a:ext uri="{FF2B5EF4-FFF2-40B4-BE49-F238E27FC236}">
                <a16:creationId xmlns:a16="http://schemas.microsoft.com/office/drawing/2014/main" id="{39E51CDF-6682-994C-A1DE-BE4A7285EE57}"/>
              </a:ext>
            </a:extLst>
          </p:cNvPr>
          <p:cNvSpPr>
            <a:spLocks noGrp="1"/>
          </p:cNvSpPr>
          <p:nvPr>
            <p:ph type="pic" idx="14" hasCustomPrompt="1"/>
          </p:nvPr>
        </p:nvSpPr>
        <p:spPr>
          <a:xfrm>
            <a:off x="535745" y="1575045"/>
            <a:ext cx="2271212" cy="2271212"/>
          </a:xfrm>
          <a:prstGeom prst="ellipse">
            <a:avLst/>
          </a:prstGeom>
          <a:noFill/>
          <a:effectLst>
            <a:softEdge rad="0"/>
          </a:effectLst>
        </p:spPr>
        <p:txBody>
          <a:bodyPr>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to insert your picture</a:t>
            </a:r>
          </a:p>
        </p:txBody>
      </p:sp>
      <p:pic>
        <p:nvPicPr>
          <p:cNvPr id="22" name="Picture 21">
            <a:extLst>
              <a:ext uri="{FF2B5EF4-FFF2-40B4-BE49-F238E27FC236}">
                <a16:creationId xmlns:a16="http://schemas.microsoft.com/office/drawing/2014/main" id="{A2E7F82B-C8A9-184A-BB16-A9D0BE77C498}"/>
              </a:ext>
            </a:extLst>
          </p:cNvPr>
          <p:cNvPicPr>
            <a:picLocks noChangeAspect="1"/>
          </p:cNvPicPr>
          <p:nvPr userDrawn="1"/>
        </p:nvPicPr>
        <p:blipFill>
          <a:blip r:embed="rId3"/>
          <a:stretch>
            <a:fillRect/>
          </a:stretch>
        </p:blipFill>
        <p:spPr>
          <a:xfrm>
            <a:off x="8834649" y="5509847"/>
            <a:ext cx="2896324" cy="929518"/>
          </a:xfrm>
          <a:prstGeom prst="rect">
            <a:avLst/>
          </a:prstGeom>
        </p:spPr>
      </p:pic>
      <p:sp>
        <p:nvSpPr>
          <p:cNvPr id="16" name="Text Placeholder 2">
            <a:extLst>
              <a:ext uri="{FF2B5EF4-FFF2-40B4-BE49-F238E27FC236}">
                <a16:creationId xmlns:a16="http://schemas.microsoft.com/office/drawing/2014/main" id="{C908EF91-0B58-2346-866D-71937063E792}"/>
              </a:ext>
            </a:extLst>
          </p:cNvPr>
          <p:cNvSpPr>
            <a:spLocks noGrp="1"/>
          </p:cNvSpPr>
          <p:nvPr>
            <p:ph type="body" idx="15" hasCustomPrompt="1"/>
          </p:nvPr>
        </p:nvSpPr>
        <p:spPr>
          <a:xfrm>
            <a:off x="760411" y="4885130"/>
            <a:ext cx="5897564" cy="625089"/>
          </a:xfrm>
        </p:spPr>
        <p:txBody>
          <a:bodyPr>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Email Address (optional)</a:t>
            </a:r>
          </a:p>
        </p:txBody>
      </p:sp>
    </p:spTree>
    <p:extLst>
      <p:ext uri="{BB962C8B-B14F-4D97-AF65-F5344CB8AC3E}">
        <p14:creationId xmlns:p14="http://schemas.microsoft.com/office/powerpoint/2010/main" val="32540430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6FB4A4C-5D94-7744-854E-A1474B469849}"/>
              </a:ext>
            </a:extLst>
          </p:cNvPr>
          <p:cNvSpPr>
            <a:spLocks noGrp="1"/>
          </p:cNvSpPr>
          <p:nvPr>
            <p:ph type="body" idx="1" hasCustomPrompt="1"/>
          </p:nvPr>
        </p:nvSpPr>
        <p:spPr>
          <a:xfrm>
            <a:off x="797692" y="910446"/>
            <a:ext cx="7203307" cy="3161491"/>
          </a:xfrm>
        </p:spPr>
        <p:txBody>
          <a:bodyPr>
            <a:normAutofit/>
          </a:bodyPr>
          <a:lstStyle>
            <a:lvl1pPr marL="0" marR="0" indent="0" algn="l" defTabSz="914400" rtl="0" eaLnBrk="1" fontAlgn="auto" latinLnBrk="0" hangingPunct="1">
              <a:lnSpc>
                <a:spcPct val="150000"/>
              </a:lnSpc>
              <a:spcBef>
                <a:spcPts val="1000"/>
              </a:spcBef>
              <a:spcAft>
                <a:spcPts val="0"/>
              </a:spcAft>
              <a:buClr>
                <a:srgbClr val="8F4899"/>
              </a:buClr>
              <a:buSzTx/>
              <a:buFont typeface="Arial" panose="020B0604020202020204" pitchFamily="34" charset="0"/>
              <a:buNone/>
              <a:tabLst/>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150000"/>
              </a:lnSpc>
              <a:spcBef>
                <a:spcPts val="1000"/>
              </a:spcBef>
              <a:spcAft>
                <a:spcPts val="0"/>
              </a:spcAft>
              <a:buClr>
                <a:srgbClr val="8F4899"/>
              </a:buClr>
              <a:buSzTx/>
              <a:buFont typeface="Arial" panose="020B0604020202020204" pitchFamily="34" charset="0"/>
              <a:buNone/>
              <a:tabLst/>
              <a:defRPr/>
            </a:pPr>
            <a:r>
              <a:rPr lang="en-US" dirty="0"/>
              <a:t>SHARE YOUR QUICK DESCRIPTION ONE-SENTENCE STATEMENT. E.g. Our Submission Guide is a job aid that helps CSAE members easily submit materials with the user-friendly software Open Water.</a:t>
            </a:r>
          </a:p>
        </p:txBody>
      </p:sp>
    </p:spTree>
    <p:extLst>
      <p:ext uri="{BB962C8B-B14F-4D97-AF65-F5344CB8AC3E}">
        <p14:creationId xmlns:p14="http://schemas.microsoft.com/office/powerpoint/2010/main" val="35886756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DBB7C-6896-CD40-A359-93EB10F74805}"/>
              </a:ext>
            </a:extLst>
          </p:cNvPr>
          <p:cNvSpPr>
            <a:spLocks noGrp="1"/>
          </p:cNvSpPr>
          <p:nvPr>
            <p:ph type="title"/>
          </p:nvPr>
        </p:nvSpPr>
        <p:spPr>
          <a:xfrm>
            <a:off x="838199" y="365125"/>
            <a:ext cx="9393195" cy="1325563"/>
          </a:xfrm>
        </p:spPr>
        <p:txBody>
          <a:bodyPr/>
          <a:lstStyle/>
          <a:p>
            <a:endParaRPr lang="en-US" dirty="0"/>
          </a:p>
        </p:txBody>
      </p:sp>
      <p:sp>
        <p:nvSpPr>
          <p:cNvPr id="3" name="Content Placeholder 2">
            <a:extLst>
              <a:ext uri="{FF2B5EF4-FFF2-40B4-BE49-F238E27FC236}">
                <a16:creationId xmlns:a16="http://schemas.microsoft.com/office/drawing/2014/main" id="{A98F423F-17AD-9346-8A65-42198A2D9068}"/>
              </a:ext>
            </a:extLst>
          </p:cNvPr>
          <p:cNvSpPr>
            <a:spLocks noGrp="1"/>
          </p:cNvSpPr>
          <p:nvPr>
            <p:ph idx="1" hasCustomPrompt="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3BF77F1-14E2-E94B-8A39-A35F041040AE}"/>
              </a:ext>
            </a:extLst>
          </p:cNvPr>
          <p:cNvSpPr>
            <a:spLocks noGrp="1"/>
          </p:cNvSpPr>
          <p:nvPr>
            <p:ph type="dt" sz="half" idx="10"/>
          </p:nvPr>
        </p:nvSpPr>
        <p:spPr>
          <a:xfrm>
            <a:off x="838200" y="6306922"/>
            <a:ext cx="2743200" cy="365125"/>
          </a:xfrm>
        </p:spPr>
        <p:txBody>
          <a:bodyPr/>
          <a:lstStyle/>
          <a:p>
            <a:fld id="{0AF94556-AB3D-F149-A98C-E5FD5D06AD7F}" type="datetimeFigureOut">
              <a:rPr lang="en-US" smtClean="0"/>
              <a:t>9/11/2021</a:t>
            </a:fld>
            <a:endParaRPr lang="en-US"/>
          </a:p>
        </p:txBody>
      </p:sp>
      <p:sp>
        <p:nvSpPr>
          <p:cNvPr id="5" name="Footer Placeholder 4">
            <a:extLst>
              <a:ext uri="{FF2B5EF4-FFF2-40B4-BE49-F238E27FC236}">
                <a16:creationId xmlns:a16="http://schemas.microsoft.com/office/drawing/2014/main" id="{7B951750-4455-C940-93D0-C9330E229871}"/>
              </a:ext>
            </a:extLst>
          </p:cNvPr>
          <p:cNvSpPr>
            <a:spLocks noGrp="1"/>
          </p:cNvSpPr>
          <p:nvPr>
            <p:ph type="ftr" sz="quarter" idx="11"/>
          </p:nvPr>
        </p:nvSpPr>
        <p:spPr>
          <a:xfrm>
            <a:off x="4038600" y="6306922"/>
            <a:ext cx="4114800" cy="365125"/>
          </a:xfrm>
        </p:spPr>
        <p:txBody>
          <a:bodyPr/>
          <a:lstStyle/>
          <a:p>
            <a:endParaRPr lang="en-US"/>
          </a:p>
        </p:txBody>
      </p:sp>
      <p:sp>
        <p:nvSpPr>
          <p:cNvPr id="6" name="Slide Number Placeholder 5">
            <a:extLst>
              <a:ext uri="{FF2B5EF4-FFF2-40B4-BE49-F238E27FC236}">
                <a16:creationId xmlns:a16="http://schemas.microsoft.com/office/drawing/2014/main" id="{85876C42-B89A-AC49-83EB-5529E1D197DF}"/>
              </a:ext>
            </a:extLst>
          </p:cNvPr>
          <p:cNvSpPr>
            <a:spLocks noGrp="1"/>
          </p:cNvSpPr>
          <p:nvPr>
            <p:ph type="sldNum" sz="quarter" idx="12"/>
          </p:nvPr>
        </p:nvSpPr>
        <p:spPr>
          <a:xfrm>
            <a:off x="8610600" y="6306922"/>
            <a:ext cx="2743200" cy="365125"/>
          </a:xfrm>
        </p:spPr>
        <p:txBody>
          <a:bodyPr/>
          <a:lstStyle/>
          <a:p>
            <a:fld id="{D95DC38E-2FEB-6348-A3EC-91967516D389}" type="slidenum">
              <a:rPr lang="en-US" smtClean="0"/>
              <a:t>‹#›</a:t>
            </a:fld>
            <a:endParaRPr lang="en-US"/>
          </a:p>
        </p:txBody>
      </p:sp>
      <p:pic>
        <p:nvPicPr>
          <p:cNvPr id="9" name="Google Shape;165;p26">
            <a:extLst>
              <a:ext uri="{FF2B5EF4-FFF2-40B4-BE49-F238E27FC236}">
                <a16:creationId xmlns:a16="http://schemas.microsoft.com/office/drawing/2014/main" id="{14B28329-81F4-644A-80F3-F988D32F4476}"/>
              </a:ext>
            </a:extLst>
          </p:cNvPr>
          <p:cNvPicPr preferRelativeResize="0"/>
          <p:nvPr userDrawn="1"/>
        </p:nvPicPr>
        <p:blipFill>
          <a:blip r:embed="rId2">
            <a:alphaModFix/>
          </a:blip>
          <a:stretch>
            <a:fillRect/>
          </a:stretch>
        </p:blipFill>
        <p:spPr>
          <a:xfrm>
            <a:off x="10386305" y="365125"/>
            <a:ext cx="1474201" cy="989825"/>
          </a:xfrm>
          <a:prstGeom prst="rect">
            <a:avLst/>
          </a:prstGeom>
          <a:noFill/>
          <a:ln>
            <a:noFill/>
          </a:ln>
        </p:spPr>
      </p:pic>
      <p:sp>
        <p:nvSpPr>
          <p:cNvPr id="10" name="Google Shape;164;p26">
            <a:extLst>
              <a:ext uri="{FF2B5EF4-FFF2-40B4-BE49-F238E27FC236}">
                <a16:creationId xmlns:a16="http://schemas.microsoft.com/office/drawing/2014/main" id="{0E3A03FB-7121-9C45-9969-97D942DB9179}"/>
              </a:ext>
            </a:extLst>
          </p:cNvPr>
          <p:cNvSpPr/>
          <p:nvPr userDrawn="1"/>
        </p:nvSpPr>
        <p:spPr>
          <a:xfrm>
            <a:off x="0" y="6761569"/>
            <a:ext cx="12192000" cy="96431"/>
          </a:xfrm>
          <a:prstGeom prst="rect">
            <a:avLst/>
          </a:prstGeom>
          <a:solidFill>
            <a:srgbClr val="7C38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989463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F5A1D-AD81-F74A-B6D3-B39AE1B43F4E}"/>
              </a:ext>
            </a:extLst>
          </p:cNvPr>
          <p:cNvSpPr>
            <a:spLocks noGrp="1"/>
          </p:cNvSpPr>
          <p:nvPr>
            <p:ph type="title"/>
          </p:nvPr>
        </p:nvSpPr>
        <p:spPr>
          <a:xfrm>
            <a:off x="1553817" y="805070"/>
            <a:ext cx="9331411" cy="5208104"/>
          </a:xfrm>
        </p:spPr>
        <p:txBody>
          <a:bodyPr/>
          <a:lstStyle/>
          <a:p>
            <a:r>
              <a:rPr lang="en-US" dirty="0"/>
              <a:t>Click to edit Master title style</a:t>
            </a:r>
          </a:p>
        </p:txBody>
      </p:sp>
    </p:spTree>
    <p:extLst>
      <p:ext uri="{BB962C8B-B14F-4D97-AF65-F5344CB8AC3E}">
        <p14:creationId xmlns:p14="http://schemas.microsoft.com/office/powerpoint/2010/main" val="25481654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DBB7C-6896-CD40-A359-93EB10F74805}"/>
              </a:ext>
            </a:extLst>
          </p:cNvPr>
          <p:cNvSpPr>
            <a:spLocks noGrp="1"/>
          </p:cNvSpPr>
          <p:nvPr>
            <p:ph type="title"/>
          </p:nvPr>
        </p:nvSpPr>
        <p:spPr>
          <a:xfrm>
            <a:off x="838199" y="365125"/>
            <a:ext cx="9393195"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A98F423F-17AD-9346-8A65-42198A2D9068}"/>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3BF77F1-14E2-E94B-8A39-A35F041040AE}"/>
              </a:ext>
            </a:extLst>
          </p:cNvPr>
          <p:cNvSpPr>
            <a:spLocks noGrp="1"/>
          </p:cNvSpPr>
          <p:nvPr>
            <p:ph type="dt" sz="half" idx="10"/>
          </p:nvPr>
        </p:nvSpPr>
        <p:spPr>
          <a:xfrm>
            <a:off x="838200" y="6306922"/>
            <a:ext cx="2743200" cy="365125"/>
          </a:xfrm>
        </p:spPr>
        <p:txBody>
          <a:bodyPr/>
          <a:lstStyle/>
          <a:p>
            <a:fld id="{0AF94556-AB3D-F149-A98C-E5FD5D06AD7F}" type="datetimeFigureOut">
              <a:rPr lang="en-US" smtClean="0"/>
              <a:t>9/11/2021</a:t>
            </a:fld>
            <a:endParaRPr lang="en-US"/>
          </a:p>
        </p:txBody>
      </p:sp>
      <p:sp>
        <p:nvSpPr>
          <p:cNvPr id="5" name="Footer Placeholder 4">
            <a:extLst>
              <a:ext uri="{FF2B5EF4-FFF2-40B4-BE49-F238E27FC236}">
                <a16:creationId xmlns:a16="http://schemas.microsoft.com/office/drawing/2014/main" id="{7B951750-4455-C940-93D0-C9330E229871}"/>
              </a:ext>
            </a:extLst>
          </p:cNvPr>
          <p:cNvSpPr>
            <a:spLocks noGrp="1"/>
          </p:cNvSpPr>
          <p:nvPr>
            <p:ph type="ftr" sz="quarter" idx="11"/>
          </p:nvPr>
        </p:nvSpPr>
        <p:spPr>
          <a:xfrm>
            <a:off x="4038600" y="6306922"/>
            <a:ext cx="4114800" cy="365125"/>
          </a:xfrm>
        </p:spPr>
        <p:txBody>
          <a:bodyPr/>
          <a:lstStyle/>
          <a:p>
            <a:endParaRPr lang="en-US"/>
          </a:p>
        </p:txBody>
      </p:sp>
      <p:sp>
        <p:nvSpPr>
          <p:cNvPr id="6" name="Slide Number Placeholder 5">
            <a:extLst>
              <a:ext uri="{FF2B5EF4-FFF2-40B4-BE49-F238E27FC236}">
                <a16:creationId xmlns:a16="http://schemas.microsoft.com/office/drawing/2014/main" id="{85876C42-B89A-AC49-83EB-5529E1D197DF}"/>
              </a:ext>
            </a:extLst>
          </p:cNvPr>
          <p:cNvSpPr>
            <a:spLocks noGrp="1"/>
          </p:cNvSpPr>
          <p:nvPr>
            <p:ph type="sldNum" sz="quarter" idx="12"/>
          </p:nvPr>
        </p:nvSpPr>
        <p:spPr>
          <a:xfrm>
            <a:off x="8610600" y="6306922"/>
            <a:ext cx="2743200" cy="365125"/>
          </a:xfrm>
        </p:spPr>
        <p:txBody>
          <a:bodyPr/>
          <a:lstStyle/>
          <a:p>
            <a:fld id="{D95DC38E-2FEB-6348-A3EC-91967516D389}" type="slidenum">
              <a:rPr lang="en-US" smtClean="0"/>
              <a:t>‹#›</a:t>
            </a:fld>
            <a:endParaRPr lang="en-US"/>
          </a:p>
        </p:txBody>
      </p:sp>
      <p:pic>
        <p:nvPicPr>
          <p:cNvPr id="9" name="Google Shape;165;p26">
            <a:extLst>
              <a:ext uri="{FF2B5EF4-FFF2-40B4-BE49-F238E27FC236}">
                <a16:creationId xmlns:a16="http://schemas.microsoft.com/office/drawing/2014/main" id="{14B28329-81F4-644A-80F3-F988D32F4476}"/>
              </a:ext>
            </a:extLst>
          </p:cNvPr>
          <p:cNvPicPr preferRelativeResize="0"/>
          <p:nvPr userDrawn="1"/>
        </p:nvPicPr>
        <p:blipFill>
          <a:blip r:embed="rId2">
            <a:alphaModFix/>
          </a:blip>
          <a:stretch>
            <a:fillRect/>
          </a:stretch>
        </p:blipFill>
        <p:spPr>
          <a:xfrm>
            <a:off x="10386305" y="365125"/>
            <a:ext cx="1474201" cy="989825"/>
          </a:xfrm>
          <a:prstGeom prst="rect">
            <a:avLst/>
          </a:prstGeom>
          <a:noFill/>
          <a:ln>
            <a:noFill/>
          </a:ln>
        </p:spPr>
      </p:pic>
      <p:sp>
        <p:nvSpPr>
          <p:cNvPr id="10" name="Google Shape;164;p26">
            <a:extLst>
              <a:ext uri="{FF2B5EF4-FFF2-40B4-BE49-F238E27FC236}">
                <a16:creationId xmlns:a16="http://schemas.microsoft.com/office/drawing/2014/main" id="{0E3A03FB-7121-9C45-9969-97D942DB9179}"/>
              </a:ext>
            </a:extLst>
          </p:cNvPr>
          <p:cNvSpPr/>
          <p:nvPr userDrawn="1"/>
        </p:nvSpPr>
        <p:spPr>
          <a:xfrm>
            <a:off x="0" y="6761569"/>
            <a:ext cx="12192000" cy="96431"/>
          </a:xfrm>
          <a:prstGeom prst="rect">
            <a:avLst/>
          </a:prstGeom>
          <a:solidFill>
            <a:srgbClr val="7C38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842473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E300E-EE5D-0D41-BCB4-E4BE0B120700}"/>
              </a:ext>
            </a:extLst>
          </p:cNvPr>
          <p:cNvSpPr>
            <a:spLocks noGrp="1"/>
          </p:cNvSpPr>
          <p:nvPr>
            <p:ph type="title" hasCustomPrompt="1"/>
          </p:nvPr>
        </p:nvSpPr>
        <p:spPr>
          <a:xfrm>
            <a:off x="838201" y="365125"/>
            <a:ext cx="9121346" cy="1325563"/>
          </a:xfrm>
        </p:spPr>
        <p:txBody>
          <a:bodyPr/>
          <a:lstStyle>
            <a:lvl1pPr>
              <a:defRPr/>
            </a:lvl1pPr>
          </a:lstStyle>
          <a:p>
            <a:r>
              <a:rPr lang="en-US" dirty="0"/>
              <a:t>Click to edit Master Click to edit</a:t>
            </a:r>
          </a:p>
        </p:txBody>
      </p:sp>
      <p:sp>
        <p:nvSpPr>
          <p:cNvPr id="3" name="Content Placeholder 2">
            <a:extLst>
              <a:ext uri="{FF2B5EF4-FFF2-40B4-BE49-F238E27FC236}">
                <a16:creationId xmlns:a16="http://schemas.microsoft.com/office/drawing/2014/main" id="{47057869-A0C9-C548-A86B-C82B21D337CE}"/>
              </a:ext>
            </a:extLst>
          </p:cNvPr>
          <p:cNvSpPr>
            <a:spLocks noGrp="1"/>
          </p:cNvSpPr>
          <p:nvPr>
            <p:ph sz="half" idx="1"/>
          </p:nvPr>
        </p:nvSpPr>
        <p:spPr>
          <a:xfrm>
            <a:off x="838200" y="182562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F40FE68-9A28-7E41-A7BC-BFB841DADB25}"/>
              </a:ext>
            </a:extLst>
          </p:cNvPr>
          <p:cNvSpPr>
            <a:spLocks noGrp="1"/>
          </p:cNvSpPr>
          <p:nvPr>
            <p:ph sz="half" idx="2"/>
          </p:nvPr>
        </p:nvSpPr>
        <p:spPr>
          <a:xfrm>
            <a:off x="6172200" y="1825625"/>
            <a:ext cx="5181600" cy="4351338"/>
          </a:xfrm>
        </p:spPr>
        <p:txBody>
          <a:bodyPr/>
          <a:lstStyle>
            <a:lvl1pPr>
              <a:buClr>
                <a:srgbClr val="8F4899"/>
              </a:buClr>
              <a:defRPr/>
            </a:lvl1pPr>
            <a:lvl2pPr>
              <a:buClr>
                <a:srgbClr val="8F4899"/>
              </a:buClr>
              <a:defRPr/>
            </a:lvl2pPr>
            <a:lvl3pPr>
              <a:buClr>
                <a:srgbClr val="8F4899"/>
              </a:buClr>
              <a:defRPr/>
            </a:lvl3pPr>
            <a:lvl4pPr>
              <a:buClr>
                <a:srgbClr val="8F4899"/>
              </a:buClr>
              <a:defRPr/>
            </a:lvl4pPr>
            <a:lvl5pPr>
              <a:buClr>
                <a:srgbClr val="8F4899"/>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E4A0480F-421F-5F48-9A38-B301DCE14205}"/>
              </a:ext>
            </a:extLst>
          </p:cNvPr>
          <p:cNvSpPr>
            <a:spLocks noGrp="1"/>
          </p:cNvSpPr>
          <p:nvPr>
            <p:ph type="dt" sz="half" idx="10"/>
          </p:nvPr>
        </p:nvSpPr>
        <p:spPr/>
        <p:txBody>
          <a:bodyPr/>
          <a:lstStyle/>
          <a:p>
            <a:fld id="{0AF94556-AB3D-F149-A98C-E5FD5D06AD7F}" type="datetimeFigureOut">
              <a:rPr lang="en-US" smtClean="0"/>
              <a:t>9/11/2021</a:t>
            </a:fld>
            <a:endParaRPr lang="en-US"/>
          </a:p>
        </p:txBody>
      </p:sp>
      <p:sp>
        <p:nvSpPr>
          <p:cNvPr id="6" name="Footer Placeholder 5">
            <a:extLst>
              <a:ext uri="{FF2B5EF4-FFF2-40B4-BE49-F238E27FC236}">
                <a16:creationId xmlns:a16="http://schemas.microsoft.com/office/drawing/2014/main" id="{363DA954-40B5-EA46-AF0D-5EFA52ED10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413CE5-0C55-CA4F-9410-70956DBD2AF9}"/>
              </a:ext>
            </a:extLst>
          </p:cNvPr>
          <p:cNvSpPr>
            <a:spLocks noGrp="1"/>
          </p:cNvSpPr>
          <p:nvPr>
            <p:ph type="sldNum" sz="quarter" idx="12"/>
          </p:nvPr>
        </p:nvSpPr>
        <p:spPr/>
        <p:txBody>
          <a:bodyPr/>
          <a:lstStyle/>
          <a:p>
            <a:fld id="{D95DC38E-2FEB-6348-A3EC-91967516D389}" type="slidenum">
              <a:rPr lang="en-US" smtClean="0"/>
              <a:t>‹#›</a:t>
            </a:fld>
            <a:endParaRPr lang="en-US"/>
          </a:p>
        </p:txBody>
      </p:sp>
      <p:pic>
        <p:nvPicPr>
          <p:cNvPr id="8" name="Google Shape;165;p26">
            <a:extLst>
              <a:ext uri="{FF2B5EF4-FFF2-40B4-BE49-F238E27FC236}">
                <a16:creationId xmlns:a16="http://schemas.microsoft.com/office/drawing/2014/main" id="{B48D2097-6816-7349-836B-859C5F3EAD23}"/>
              </a:ext>
            </a:extLst>
          </p:cNvPr>
          <p:cNvPicPr preferRelativeResize="0"/>
          <p:nvPr userDrawn="1"/>
        </p:nvPicPr>
        <p:blipFill>
          <a:blip r:embed="rId2">
            <a:alphaModFix/>
          </a:blip>
          <a:stretch>
            <a:fillRect/>
          </a:stretch>
        </p:blipFill>
        <p:spPr>
          <a:xfrm>
            <a:off x="10386305" y="365125"/>
            <a:ext cx="1474201" cy="989825"/>
          </a:xfrm>
          <a:prstGeom prst="rect">
            <a:avLst/>
          </a:prstGeom>
          <a:noFill/>
          <a:ln>
            <a:noFill/>
          </a:ln>
        </p:spPr>
      </p:pic>
      <p:sp>
        <p:nvSpPr>
          <p:cNvPr id="10" name="Google Shape;164;p26">
            <a:extLst>
              <a:ext uri="{FF2B5EF4-FFF2-40B4-BE49-F238E27FC236}">
                <a16:creationId xmlns:a16="http://schemas.microsoft.com/office/drawing/2014/main" id="{D7BA438C-9359-204C-8942-461A62DF01C4}"/>
              </a:ext>
            </a:extLst>
          </p:cNvPr>
          <p:cNvSpPr/>
          <p:nvPr userDrawn="1"/>
        </p:nvSpPr>
        <p:spPr>
          <a:xfrm>
            <a:off x="0" y="6761569"/>
            <a:ext cx="12192000" cy="96431"/>
          </a:xfrm>
          <a:prstGeom prst="rect">
            <a:avLst/>
          </a:prstGeom>
          <a:solidFill>
            <a:srgbClr val="7C38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949436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2BB87-6533-5A4D-9DE5-890EE85F9F58}"/>
              </a:ext>
            </a:extLst>
          </p:cNvPr>
          <p:cNvSpPr>
            <a:spLocks noGrp="1"/>
          </p:cNvSpPr>
          <p:nvPr>
            <p:ph type="title"/>
          </p:nvPr>
        </p:nvSpPr>
        <p:spPr>
          <a:xfrm>
            <a:off x="839788" y="365125"/>
            <a:ext cx="9305109"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51E0B83-8693-F74D-8E7C-B24BBDA94D00}"/>
              </a:ext>
            </a:extLst>
          </p:cNvPr>
          <p:cNvSpPr>
            <a:spLocks noGrp="1"/>
          </p:cNvSpPr>
          <p:nvPr>
            <p:ph type="body" idx="1"/>
          </p:nvPr>
        </p:nvSpPr>
        <p:spPr>
          <a:xfrm>
            <a:off x="839788" y="1681163"/>
            <a:ext cx="5157787" cy="823912"/>
          </a:xfrm>
        </p:spPr>
        <p:txBody>
          <a:bodyPr anchor="b"/>
          <a:lstStyle>
            <a:lvl1pPr marL="0" indent="0">
              <a:buNone/>
              <a:defRPr sz="2400" b="1">
                <a:solidFill>
                  <a:srgbClr val="8F4899"/>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C5F62F9E-2F67-5B42-ADD9-282DD451960A}"/>
              </a:ext>
            </a:extLst>
          </p:cNvPr>
          <p:cNvSpPr>
            <a:spLocks noGrp="1"/>
          </p:cNvSpPr>
          <p:nvPr>
            <p:ph sz="half" idx="2"/>
          </p:nvPr>
        </p:nvSpPr>
        <p:spPr>
          <a:xfrm>
            <a:off x="839788" y="2505075"/>
            <a:ext cx="5157787"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4A65CB8-33E2-A448-922E-C131891F5959}"/>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8F4899"/>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A75889CA-8B7E-3E4F-9AD7-8ADDEA39C9B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EF22F8-B435-184B-8F0C-D241E849D124}"/>
              </a:ext>
            </a:extLst>
          </p:cNvPr>
          <p:cNvSpPr>
            <a:spLocks noGrp="1"/>
          </p:cNvSpPr>
          <p:nvPr>
            <p:ph type="dt" sz="half" idx="10"/>
          </p:nvPr>
        </p:nvSpPr>
        <p:spPr/>
        <p:txBody>
          <a:bodyPr/>
          <a:lstStyle/>
          <a:p>
            <a:fld id="{0AF94556-AB3D-F149-A98C-E5FD5D06AD7F}" type="datetimeFigureOut">
              <a:rPr lang="en-US" smtClean="0"/>
              <a:t>9/11/2021</a:t>
            </a:fld>
            <a:endParaRPr lang="en-US"/>
          </a:p>
        </p:txBody>
      </p:sp>
      <p:sp>
        <p:nvSpPr>
          <p:cNvPr id="8" name="Footer Placeholder 7">
            <a:extLst>
              <a:ext uri="{FF2B5EF4-FFF2-40B4-BE49-F238E27FC236}">
                <a16:creationId xmlns:a16="http://schemas.microsoft.com/office/drawing/2014/main" id="{5BFB8E1B-D3E7-B14C-8D9A-2C1DD763B6D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7A5C7D1-341E-794F-9B62-4F9CBFBE43DF}"/>
              </a:ext>
            </a:extLst>
          </p:cNvPr>
          <p:cNvSpPr>
            <a:spLocks noGrp="1"/>
          </p:cNvSpPr>
          <p:nvPr>
            <p:ph type="sldNum" sz="quarter" idx="12"/>
          </p:nvPr>
        </p:nvSpPr>
        <p:spPr/>
        <p:txBody>
          <a:bodyPr/>
          <a:lstStyle/>
          <a:p>
            <a:fld id="{D95DC38E-2FEB-6348-A3EC-91967516D389}" type="slidenum">
              <a:rPr lang="en-US" smtClean="0"/>
              <a:t>‹#›</a:t>
            </a:fld>
            <a:endParaRPr lang="en-US"/>
          </a:p>
        </p:txBody>
      </p:sp>
      <p:pic>
        <p:nvPicPr>
          <p:cNvPr id="10" name="Google Shape;165;p26">
            <a:extLst>
              <a:ext uri="{FF2B5EF4-FFF2-40B4-BE49-F238E27FC236}">
                <a16:creationId xmlns:a16="http://schemas.microsoft.com/office/drawing/2014/main" id="{D3B37159-942E-2B46-9214-B4DBDA49704C}"/>
              </a:ext>
            </a:extLst>
          </p:cNvPr>
          <p:cNvPicPr preferRelativeResize="0"/>
          <p:nvPr userDrawn="1"/>
        </p:nvPicPr>
        <p:blipFill>
          <a:blip r:embed="rId2">
            <a:alphaModFix/>
          </a:blip>
          <a:stretch>
            <a:fillRect/>
          </a:stretch>
        </p:blipFill>
        <p:spPr>
          <a:xfrm>
            <a:off x="10386305" y="365125"/>
            <a:ext cx="1474201" cy="989825"/>
          </a:xfrm>
          <a:prstGeom prst="rect">
            <a:avLst/>
          </a:prstGeom>
          <a:noFill/>
          <a:ln>
            <a:noFill/>
          </a:ln>
        </p:spPr>
      </p:pic>
      <p:sp>
        <p:nvSpPr>
          <p:cNvPr id="11" name="Google Shape;164;p26">
            <a:extLst>
              <a:ext uri="{FF2B5EF4-FFF2-40B4-BE49-F238E27FC236}">
                <a16:creationId xmlns:a16="http://schemas.microsoft.com/office/drawing/2014/main" id="{AA9DD360-DEA1-0642-8234-68EB8A28F484}"/>
              </a:ext>
            </a:extLst>
          </p:cNvPr>
          <p:cNvSpPr/>
          <p:nvPr userDrawn="1"/>
        </p:nvSpPr>
        <p:spPr>
          <a:xfrm>
            <a:off x="0" y="6761569"/>
            <a:ext cx="12192000" cy="96431"/>
          </a:xfrm>
          <a:prstGeom prst="rect">
            <a:avLst/>
          </a:prstGeom>
          <a:solidFill>
            <a:srgbClr val="7C38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03571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DE171C-B05A-3844-8D72-9D3C3EFF8F29}"/>
              </a:ext>
            </a:extLst>
          </p:cNvPr>
          <p:cNvSpPr>
            <a:spLocks noGrp="1"/>
          </p:cNvSpPr>
          <p:nvPr>
            <p:ph type="dt" sz="half" idx="10"/>
          </p:nvPr>
        </p:nvSpPr>
        <p:spPr/>
        <p:txBody>
          <a:bodyPr/>
          <a:lstStyle/>
          <a:p>
            <a:fld id="{0AF94556-AB3D-F149-A98C-E5FD5D06AD7F}" type="datetimeFigureOut">
              <a:rPr lang="en-US" smtClean="0"/>
              <a:t>9/11/2021</a:t>
            </a:fld>
            <a:endParaRPr lang="en-US"/>
          </a:p>
        </p:txBody>
      </p:sp>
      <p:sp>
        <p:nvSpPr>
          <p:cNvPr id="3" name="Footer Placeholder 2">
            <a:extLst>
              <a:ext uri="{FF2B5EF4-FFF2-40B4-BE49-F238E27FC236}">
                <a16:creationId xmlns:a16="http://schemas.microsoft.com/office/drawing/2014/main" id="{AB30FD36-D8E5-F942-A688-4F590E12D92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ED7802-23A7-0D4C-93A2-7CF3E52A5FCB}"/>
              </a:ext>
            </a:extLst>
          </p:cNvPr>
          <p:cNvSpPr>
            <a:spLocks noGrp="1"/>
          </p:cNvSpPr>
          <p:nvPr>
            <p:ph type="sldNum" sz="quarter" idx="12"/>
          </p:nvPr>
        </p:nvSpPr>
        <p:spPr/>
        <p:txBody>
          <a:bodyPr/>
          <a:lstStyle/>
          <a:p>
            <a:fld id="{D95DC38E-2FEB-6348-A3EC-91967516D389}" type="slidenum">
              <a:rPr lang="en-US" smtClean="0"/>
              <a:t>‹#›</a:t>
            </a:fld>
            <a:endParaRPr lang="en-US"/>
          </a:p>
        </p:txBody>
      </p:sp>
      <p:pic>
        <p:nvPicPr>
          <p:cNvPr id="5" name="Google Shape;165;p26">
            <a:extLst>
              <a:ext uri="{FF2B5EF4-FFF2-40B4-BE49-F238E27FC236}">
                <a16:creationId xmlns:a16="http://schemas.microsoft.com/office/drawing/2014/main" id="{85FA6432-53AE-8945-8D6C-BF559EBD4D5F}"/>
              </a:ext>
            </a:extLst>
          </p:cNvPr>
          <p:cNvPicPr preferRelativeResize="0"/>
          <p:nvPr userDrawn="1"/>
        </p:nvPicPr>
        <p:blipFill>
          <a:blip r:embed="rId2">
            <a:alphaModFix/>
          </a:blip>
          <a:stretch>
            <a:fillRect/>
          </a:stretch>
        </p:blipFill>
        <p:spPr>
          <a:xfrm>
            <a:off x="10386305" y="365125"/>
            <a:ext cx="1474201" cy="989825"/>
          </a:xfrm>
          <a:prstGeom prst="rect">
            <a:avLst/>
          </a:prstGeom>
          <a:noFill/>
          <a:ln>
            <a:noFill/>
          </a:ln>
        </p:spPr>
      </p:pic>
      <p:sp>
        <p:nvSpPr>
          <p:cNvPr id="6" name="Google Shape;164;p26">
            <a:extLst>
              <a:ext uri="{FF2B5EF4-FFF2-40B4-BE49-F238E27FC236}">
                <a16:creationId xmlns:a16="http://schemas.microsoft.com/office/drawing/2014/main" id="{A4492314-72E6-D240-AEE7-9240402B3786}"/>
              </a:ext>
            </a:extLst>
          </p:cNvPr>
          <p:cNvSpPr/>
          <p:nvPr userDrawn="1"/>
        </p:nvSpPr>
        <p:spPr>
          <a:xfrm>
            <a:off x="0" y="6761569"/>
            <a:ext cx="12192000" cy="96431"/>
          </a:xfrm>
          <a:prstGeom prst="rect">
            <a:avLst/>
          </a:prstGeom>
          <a:solidFill>
            <a:srgbClr val="7C38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652850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78904F-8892-7641-835F-B8ACA80D533D}"/>
              </a:ext>
            </a:extLst>
          </p:cNvPr>
          <p:cNvSpPr>
            <a:spLocks noGrp="1"/>
          </p:cNvSpPr>
          <p:nvPr>
            <p:ph type="title"/>
          </p:nvPr>
        </p:nvSpPr>
        <p:spPr>
          <a:xfrm>
            <a:off x="838200" y="365125"/>
            <a:ext cx="9331411"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698412F-FE75-4A47-92E5-43A4D10C21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FA7779F-5A5E-D247-B1EE-4C3D4186E65A}"/>
              </a:ext>
            </a:extLst>
          </p:cNvPr>
          <p:cNvSpPr>
            <a:spLocks noGrp="1"/>
          </p:cNvSpPr>
          <p:nvPr>
            <p:ph type="dt" sz="half" idx="2"/>
          </p:nvPr>
        </p:nvSpPr>
        <p:spPr>
          <a:xfrm>
            <a:off x="838200" y="6294565"/>
            <a:ext cx="2743200" cy="365125"/>
          </a:xfrm>
          <a:prstGeom prst="rect">
            <a:avLst/>
          </a:prstGeom>
        </p:spPr>
        <p:txBody>
          <a:bodyPr vert="horz" lIns="91440" tIns="45720" rIns="91440" bIns="45720" rtlCol="0" anchor="ctr"/>
          <a:lstStyle>
            <a:lvl1pPr algn="l">
              <a:defRPr sz="1200">
                <a:solidFill>
                  <a:schemeClr val="tx1">
                    <a:tint val="75000"/>
                  </a:schemeClr>
                </a:solidFill>
                <a:latin typeface="Montserrat" pitchFamily="2" charset="77"/>
              </a:defRPr>
            </a:lvl1pPr>
          </a:lstStyle>
          <a:p>
            <a:fld id="{0AF94556-AB3D-F149-A98C-E5FD5D06AD7F}" type="datetimeFigureOut">
              <a:rPr lang="en-US" smtClean="0"/>
              <a:pPr/>
              <a:t>9/11/2021</a:t>
            </a:fld>
            <a:endParaRPr lang="en-US" dirty="0"/>
          </a:p>
        </p:txBody>
      </p:sp>
      <p:sp>
        <p:nvSpPr>
          <p:cNvPr id="5" name="Footer Placeholder 4">
            <a:extLst>
              <a:ext uri="{FF2B5EF4-FFF2-40B4-BE49-F238E27FC236}">
                <a16:creationId xmlns:a16="http://schemas.microsoft.com/office/drawing/2014/main" id="{F0866DCF-A12C-8F45-980B-29049BBB7F85}"/>
              </a:ext>
            </a:extLst>
          </p:cNvPr>
          <p:cNvSpPr>
            <a:spLocks noGrp="1"/>
          </p:cNvSpPr>
          <p:nvPr>
            <p:ph type="ftr" sz="quarter" idx="3"/>
          </p:nvPr>
        </p:nvSpPr>
        <p:spPr>
          <a:xfrm>
            <a:off x="4038600" y="6294565"/>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ontserrat" pitchFamily="2" charset="77"/>
              </a:defRPr>
            </a:lvl1pPr>
          </a:lstStyle>
          <a:p>
            <a:endParaRPr lang="en-US" dirty="0"/>
          </a:p>
        </p:txBody>
      </p:sp>
      <p:sp>
        <p:nvSpPr>
          <p:cNvPr id="6" name="Slide Number Placeholder 5">
            <a:extLst>
              <a:ext uri="{FF2B5EF4-FFF2-40B4-BE49-F238E27FC236}">
                <a16:creationId xmlns:a16="http://schemas.microsoft.com/office/drawing/2014/main" id="{D2277589-1DC3-EA45-B82C-DA019DFA84EF}"/>
              </a:ext>
            </a:extLst>
          </p:cNvPr>
          <p:cNvSpPr>
            <a:spLocks noGrp="1"/>
          </p:cNvSpPr>
          <p:nvPr>
            <p:ph type="sldNum" sz="quarter" idx="4"/>
          </p:nvPr>
        </p:nvSpPr>
        <p:spPr>
          <a:xfrm>
            <a:off x="8610600" y="6294565"/>
            <a:ext cx="2743200" cy="365125"/>
          </a:xfrm>
          <a:prstGeom prst="rect">
            <a:avLst/>
          </a:prstGeom>
        </p:spPr>
        <p:txBody>
          <a:bodyPr vert="horz" lIns="91440" tIns="45720" rIns="91440" bIns="45720" rtlCol="0" anchor="ctr"/>
          <a:lstStyle>
            <a:lvl1pPr algn="r">
              <a:defRPr sz="1200" b="1">
                <a:solidFill>
                  <a:srgbClr val="8F4899"/>
                </a:solidFill>
                <a:latin typeface="Montserrat" pitchFamily="2" charset="77"/>
              </a:defRPr>
            </a:lvl1pPr>
          </a:lstStyle>
          <a:p>
            <a:fld id="{D95DC38E-2FEB-6348-A3EC-91967516D389}" type="slidenum">
              <a:rPr lang="en-US" smtClean="0"/>
              <a:pPr/>
              <a:t>‹#›</a:t>
            </a:fld>
            <a:endParaRPr lang="en-US" dirty="0"/>
          </a:p>
        </p:txBody>
      </p:sp>
    </p:spTree>
    <p:extLst>
      <p:ext uri="{BB962C8B-B14F-4D97-AF65-F5344CB8AC3E}">
        <p14:creationId xmlns:p14="http://schemas.microsoft.com/office/powerpoint/2010/main" val="3990205241"/>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50" r:id="rId4"/>
    <p:sldLayoutId id="2147483663" r:id="rId5"/>
    <p:sldLayoutId id="2147483662" r:id="rId6"/>
    <p:sldLayoutId id="2147483652" r:id="rId7"/>
    <p:sldLayoutId id="2147483653" r:id="rId8"/>
    <p:sldLayoutId id="2147483655" r:id="rId9"/>
    <p:sldLayoutId id="2147483656" r:id="rId10"/>
    <p:sldLayoutId id="2147483657" r:id="rId11"/>
    <p:sldLayoutId id="2147483658" r:id="rId12"/>
    <p:sldLayoutId id="2147483659" r:id="rId13"/>
  </p:sldLayoutIdLst>
  <p:txStyles>
    <p:titleStyle>
      <a:lvl1pPr algn="l" defTabSz="914400" rtl="0" eaLnBrk="1" latinLnBrk="0" hangingPunct="1">
        <a:lnSpc>
          <a:spcPct val="90000"/>
        </a:lnSpc>
        <a:spcBef>
          <a:spcPct val="0"/>
        </a:spcBef>
        <a:buNone/>
        <a:defRPr sz="3500" b="1" kern="1200">
          <a:solidFill>
            <a:srgbClr val="2E2E2E"/>
          </a:solidFill>
          <a:latin typeface="Montserrat" pitchFamily="2" charset="77"/>
          <a:ea typeface="+mj-ea"/>
          <a:cs typeface="+mj-cs"/>
        </a:defRPr>
      </a:lvl1pPr>
    </p:titleStyle>
    <p:bodyStyle>
      <a:lvl1pPr marL="228600" indent="-228600" algn="l" defTabSz="914400" rtl="0" eaLnBrk="1" latinLnBrk="0" hangingPunct="1">
        <a:lnSpc>
          <a:spcPct val="90000"/>
        </a:lnSpc>
        <a:spcBef>
          <a:spcPts val="1000"/>
        </a:spcBef>
        <a:buClr>
          <a:srgbClr val="8F4899"/>
        </a:buClr>
        <a:buFont typeface="Arial" panose="020B0604020202020204" pitchFamily="34" charset="0"/>
        <a:buChar char="•"/>
        <a:defRPr sz="2800" kern="1200">
          <a:solidFill>
            <a:srgbClr val="2E2E2E"/>
          </a:solidFill>
          <a:latin typeface="Montserrat" pitchFamily="2" charset="77"/>
          <a:ea typeface="+mn-ea"/>
          <a:cs typeface="+mn-cs"/>
        </a:defRPr>
      </a:lvl1pPr>
      <a:lvl2pPr marL="685800" indent="-228600" algn="l" defTabSz="914400" rtl="0" eaLnBrk="1" latinLnBrk="0" hangingPunct="1">
        <a:lnSpc>
          <a:spcPct val="90000"/>
        </a:lnSpc>
        <a:spcBef>
          <a:spcPts val="500"/>
        </a:spcBef>
        <a:buClr>
          <a:srgbClr val="8F4899"/>
        </a:buClr>
        <a:buFont typeface="Arial" panose="020B0604020202020204" pitchFamily="34" charset="0"/>
        <a:buChar char="•"/>
        <a:defRPr sz="2400" kern="1200">
          <a:solidFill>
            <a:srgbClr val="2E2E2E"/>
          </a:solidFill>
          <a:latin typeface="Montserrat" pitchFamily="2" charset="77"/>
          <a:ea typeface="+mn-ea"/>
          <a:cs typeface="+mn-cs"/>
        </a:defRPr>
      </a:lvl2pPr>
      <a:lvl3pPr marL="1143000" indent="-228600" algn="l" defTabSz="914400" rtl="0" eaLnBrk="1" latinLnBrk="0" hangingPunct="1">
        <a:lnSpc>
          <a:spcPct val="90000"/>
        </a:lnSpc>
        <a:spcBef>
          <a:spcPts val="500"/>
        </a:spcBef>
        <a:buClr>
          <a:srgbClr val="8F4899"/>
        </a:buClr>
        <a:buFont typeface="Arial" panose="020B0604020202020204" pitchFamily="34" charset="0"/>
        <a:buChar char="•"/>
        <a:defRPr sz="2000" kern="1200">
          <a:solidFill>
            <a:srgbClr val="2E2E2E"/>
          </a:solidFill>
          <a:latin typeface="Montserrat" pitchFamily="2" charset="77"/>
          <a:ea typeface="+mn-ea"/>
          <a:cs typeface="+mn-cs"/>
        </a:defRPr>
      </a:lvl3pPr>
      <a:lvl4pPr marL="1600200" indent="-228600" algn="l" defTabSz="914400" rtl="0" eaLnBrk="1" latinLnBrk="0" hangingPunct="1">
        <a:lnSpc>
          <a:spcPct val="90000"/>
        </a:lnSpc>
        <a:spcBef>
          <a:spcPts val="500"/>
        </a:spcBef>
        <a:buClr>
          <a:srgbClr val="8F4899"/>
        </a:buClr>
        <a:buFont typeface="Arial" panose="020B0604020202020204" pitchFamily="34" charset="0"/>
        <a:buChar char="•"/>
        <a:defRPr sz="1800" kern="1200">
          <a:solidFill>
            <a:srgbClr val="2E2E2E"/>
          </a:solidFill>
          <a:latin typeface="Montserrat" pitchFamily="2" charset="77"/>
          <a:ea typeface="+mn-ea"/>
          <a:cs typeface="+mn-cs"/>
        </a:defRPr>
      </a:lvl4pPr>
      <a:lvl5pPr marL="2057400" indent="-228600" algn="l" defTabSz="914400" rtl="0" eaLnBrk="1" latinLnBrk="0" hangingPunct="1">
        <a:lnSpc>
          <a:spcPct val="90000"/>
        </a:lnSpc>
        <a:spcBef>
          <a:spcPts val="500"/>
        </a:spcBef>
        <a:buClr>
          <a:srgbClr val="8F4899"/>
        </a:buClr>
        <a:buFont typeface="Arial" panose="020B0604020202020204" pitchFamily="34" charset="0"/>
        <a:buChar char="•"/>
        <a:defRPr sz="1800" kern="1200">
          <a:solidFill>
            <a:srgbClr val="2E2E2E"/>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8.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8.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8.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8.png"/><Relationship Id="rId5" Type="http://schemas.openxmlformats.org/officeDocument/2006/relationships/image" Target="../media/image9.jp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6.xml"/><Relationship Id="rId7" Type="http://schemas.openxmlformats.org/officeDocument/2006/relationships/hyperlink" Target="https://discoverapega.ca/stories/whitemud-creek-arch-an-impressive-urban-adventure/" TargetMode="Externa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hyperlink" Target="https://discoverapega.ca/stories/the-evolution-of-the-wonder-trail/" TargetMode="External"/><Relationship Id="rId5" Type="http://schemas.openxmlformats.org/officeDocument/2006/relationships/hyperlink" Target="https://discoverapega.ca/stories/champions-of-change-albertas-first-female-engineers/" TargetMode="External"/><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8.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8.pn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6.jpeg"/><Relationship Id="rId5" Type="http://schemas.openxmlformats.org/officeDocument/2006/relationships/hyperlink" Target="https://files.slack.com/files-pri/T08SSD2RH-F02DSG81WF3/apega_logo__april_29__prime_full_colour.png" TargetMode="External"/><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8.png"/><Relationship Id="rId5" Type="http://schemas.openxmlformats.org/officeDocument/2006/relationships/image" Target="../media/image4.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8.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8.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8.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92476-1017-464B-A346-AB11073A551B}"/>
              </a:ext>
            </a:extLst>
          </p:cNvPr>
          <p:cNvSpPr>
            <a:spLocks noGrp="1"/>
          </p:cNvSpPr>
          <p:nvPr>
            <p:ph type="ctrTitle"/>
          </p:nvPr>
        </p:nvSpPr>
        <p:spPr>
          <a:xfrm>
            <a:off x="791297" y="2610652"/>
            <a:ext cx="6236043" cy="722418"/>
          </a:xfrm>
        </p:spPr>
        <p:txBody>
          <a:bodyPr>
            <a:noAutofit/>
          </a:bodyPr>
          <a:lstStyle/>
          <a:p>
            <a:r>
              <a:rPr lang="en-US" sz="5400" dirty="0">
                <a:latin typeface="Avenir Book" panose="02000503020000020003" pitchFamily="2" charset="0"/>
              </a:rPr>
              <a:t>Discover APEGA</a:t>
            </a:r>
          </a:p>
        </p:txBody>
      </p:sp>
      <p:sp>
        <p:nvSpPr>
          <p:cNvPr id="5" name="Subtitle 4">
            <a:extLst>
              <a:ext uri="{FF2B5EF4-FFF2-40B4-BE49-F238E27FC236}">
                <a16:creationId xmlns:a16="http://schemas.microsoft.com/office/drawing/2014/main" id="{F93AEA21-8C2E-E14F-B65C-01544D0B50FC}"/>
              </a:ext>
            </a:extLst>
          </p:cNvPr>
          <p:cNvSpPr>
            <a:spLocks noGrp="1"/>
          </p:cNvSpPr>
          <p:nvPr>
            <p:ph type="subTitle" idx="1"/>
          </p:nvPr>
        </p:nvSpPr>
        <p:spPr>
          <a:xfrm>
            <a:off x="881449" y="3741311"/>
            <a:ext cx="5815913" cy="2133016"/>
          </a:xfrm>
        </p:spPr>
        <p:txBody>
          <a:bodyPr>
            <a:noAutofit/>
          </a:bodyPr>
          <a:lstStyle/>
          <a:p>
            <a:pPr>
              <a:lnSpc>
                <a:spcPct val="150000"/>
              </a:lnSpc>
            </a:pPr>
            <a:r>
              <a:rPr lang="en-US" sz="2400" dirty="0">
                <a:latin typeface="Avenir Book" panose="02000503020000020003" pitchFamily="2" charset="0"/>
              </a:rPr>
              <a:t>100 years of engineering and geoscience stories from across Alberta</a:t>
            </a:r>
          </a:p>
          <a:p>
            <a:endParaRPr lang="en-US" dirty="0">
              <a:latin typeface="Avenir Book" panose="02000503020000020003" pitchFamily="2" charset="0"/>
            </a:endParaRPr>
          </a:p>
          <a:p>
            <a:r>
              <a:rPr lang="en-US" sz="1900" dirty="0">
                <a:solidFill>
                  <a:schemeClr val="bg1"/>
                </a:solidFill>
                <a:latin typeface="Avenir Book" panose="02000503020000020003" pitchFamily="2" charset="0"/>
              </a:rPr>
              <a:t>discoverapega.ca</a:t>
            </a:r>
          </a:p>
        </p:txBody>
      </p:sp>
    </p:spTree>
    <p:extLst>
      <p:ext uri="{BB962C8B-B14F-4D97-AF65-F5344CB8AC3E}">
        <p14:creationId xmlns:p14="http://schemas.microsoft.com/office/powerpoint/2010/main" val="19889089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85C20-4148-8E4D-B7E7-D4FD6704ECBD}"/>
              </a:ext>
            </a:extLst>
          </p:cNvPr>
          <p:cNvSpPr>
            <a:spLocks noGrp="1"/>
          </p:cNvSpPr>
          <p:nvPr>
            <p:ph type="title"/>
          </p:nvPr>
        </p:nvSpPr>
        <p:spPr/>
        <p:txBody>
          <a:bodyPr/>
          <a:lstStyle/>
          <a:p>
            <a:r>
              <a:rPr lang="en-US" dirty="0">
                <a:latin typeface="Avenir Next" panose="020B0503020202020204" pitchFamily="34" charset="0"/>
              </a:rPr>
              <a:t>Learnings: What went wrong</a:t>
            </a:r>
          </a:p>
        </p:txBody>
      </p:sp>
      <p:sp>
        <p:nvSpPr>
          <p:cNvPr id="3" name="Content Placeholder 2">
            <a:extLst>
              <a:ext uri="{FF2B5EF4-FFF2-40B4-BE49-F238E27FC236}">
                <a16:creationId xmlns:a16="http://schemas.microsoft.com/office/drawing/2014/main" id="{0385912E-598A-AB49-AD9D-0930DE61709F}"/>
              </a:ext>
            </a:extLst>
          </p:cNvPr>
          <p:cNvSpPr>
            <a:spLocks noGrp="1"/>
          </p:cNvSpPr>
          <p:nvPr>
            <p:ph idx="1"/>
          </p:nvPr>
        </p:nvSpPr>
        <p:spPr/>
        <p:txBody>
          <a:bodyPr>
            <a:normAutofit/>
          </a:bodyPr>
          <a:lstStyle/>
          <a:p>
            <a:pPr>
              <a:lnSpc>
                <a:spcPct val="150000"/>
              </a:lnSpc>
            </a:pPr>
            <a:r>
              <a:rPr lang="en-US" sz="2400" dirty="0">
                <a:latin typeface="Avenir Book" panose="02000503020000020003" pitchFamily="2" charset="0"/>
              </a:rPr>
              <a:t>Challenging start</a:t>
            </a:r>
          </a:p>
          <a:p>
            <a:pPr>
              <a:lnSpc>
                <a:spcPct val="150000"/>
              </a:lnSpc>
            </a:pPr>
            <a:r>
              <a:rPr lang="en-US" sz="2400" dirty="0">
                <a:latin typeface="Avenir Book" panose="02000503020000020003" pitchFamily="2" charset="0"/>
              </a:rPr>
              <a:t>Concepts </a:t>
            </a:r>
            <a:r>
              <a:rPr lang="en-US" sz="2400" b="1" dirty="0">
                <a:latin typeface="Avenir Book" panose="02000503020000020003" pitchFamily="2" charset="0"/>
              </a:rPr>
              <a:t>≠</a:t>
            </a:r>
            <a:r>
              <a:rPr lang="en-US" sz="2400" dirty="0">
                <a:latin typeface="Avenir Book" panose="02000503020000020003" pitchFamily="2" charset="0"/>
              </a:rPr>
              <a:t> Our Vision</a:t>
            </a:r>
          </a:p>
          <a:p>
            <a:pPr lvl="1">
              <a:lnSpc>
                <a:spcPct val="150000"/>
              </a:lnSpc>
            </a:pPr>
            <a:r>
              <a:rPr lang="en-US" dirty="0">
                <a:latin typeface="Avenir Book" panose="02000503020000020003" pitchFamily="2" charset="0"/>
              </a:rPr>
              <a:t>Frequent revisions were required</a:t>
            </a:r>
          </a:p>
          <a:p>
            <a:pPr>
              <a:lnSpc>
                <a:spcPct val="150000"/>
              </a:lnSpc>
            </a:pPr>
            <a:r>
              <a:rPr lang="en-US" sz="2400" dirty="0">
                <a:latin typeface="Avenir Book" panose="02000503020000020003" pitchFamily="2" charset="0"/>
              </a:rPr>
              <a:t>COVID-19</a:t>
            </a:r>
          </a:p>
          <a:p>
            <a:pPr lvl="1">
              <a:lnSpc>
                <a:spcPct val="150000"/>
              </a:lnSpc>
            </a:pPr>
            <a:r>
              <a:rPr lang="en-US" dirty="0">
                <a:latin typeface="Avenir Book" panose="02000503020000020003" pitchFamily="2" charset="0"/>
              </a:rPr>
              <a:t>Limited access to archives</a:t>
            </a:r>
          </a:p>
          <a:p>
            <a:pPr lvl="1">
              <a:lnSpc>
                <a:spcPct val="150000"/>
              </a:lnSpc>
            </a:pPr>
            <a:r>
              <a:rPr lang="en-US" dirty="0">
                <a:latin typeface="Avenir Book" panose="02000503020000020003" pitchFamily="2" charset="0"/>
              </a:rPr>
              <a:t>Needed to adjust our approach </a:t>
            </a:r>
          </a:p>
        </p:txBody>
      </p:sp>
      <p:pic>
        <p:nvPicPr>
          <p:cNvPr id="4" name="Audio 3">
            <a:hlinkClick r:id="" action="ppaction://media"/>
            <a:extLst>
              <a:ext uri="{FF2B5EF4-FFF2-40B4-BE49-F238E27FC236}">
                <a16:creationId xmlns:a16="http://schemas.microsoft.com/office/drawing/2014/main" id="{0C92718E-BDAC-44F1-A042-178F9719150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85908002"/>
      </p:ext>
    </p:extLst>
  </p:cSld>
  <p:clrMapOvr>
    <a:masterClrMapping/>
  </p:clrMapOvr>
  <mc:AlternateContent xmlns:mc="http://schemas.openxmlformats.org/markup-compatibility/2006">
    <mc:Choice xmlns:p14="http://schemas.microsoft.com/office/powerpoint/2010/main" Requires="p14">
      <p:transition spd="slow" p14:dur="2000" advTm="41483"/>
    </mc:Choice>
    <mc:Fallback>
      <p:transition spd="slow" advTm="414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85C20-4148-8E4D-B7E7-D4FD6704ECBD}"/>
              </a:ext>
            </a:extLst>
          </p:cNvPr>
          <p:cNvSpPr>
            <a:spLocks noGrp="1"/>
          </p:cNvSpPr>
          <p:nvPr>
            <p:ph type="title"/>
          </p:nvPr>
        </p:nvSpPr>
        <p:spPr/>
        <p:txBody>
          <a:bodyPr/>
          <a:lstStyle/>
          <a:p>
            <a:r>
              <a:rPr lang="en-US" dirty="0">
                <a:latin typeface="Avenir Next" panose="020B0503020202020204" pitchFamily="34" charset="0"/>
              </a:rPr>
              <a:t>Learnings: Next time?</a:t>
            </a:r>
          </a:p>
        </p:txBody>
      </p:sp>
      <p:sp>
        <p:nvSpPr>
          <p:cNvPr id="3" name="Content Placeholder 2">
            <a:extLst>
              <a:ext uri="{FF2B5EF4-FFF2-40B4-BE49-F238E27FC236}">
                <a16:creationId xmlns:a16="http://schemas.microsoft.com/office/drawing/2014/main" id="{0385912E-598A-AB49-AD9D-0930DE61709F}"/>
              </a:ext>
            </a:extLst>
          </p:cNvPr>
          <p:cNvSpPr>
            <a:spLocks noGrp="1"/>
          </p:cNvSpPr>
          <p:nvPr>
            <p:ph idx="1"/>
          </p:nvPr>
        </p:nvSpPr>
        <p:spPr>
          <a:xfrm>
            <a:off x="838199" y="2139133"/>
            <a:ext cx="10515600" cy="4029743"/>
          </a:xfrm>
        </p:spPr>
        <p:txBody>
          <a:bodyPr>
            <a:noAutofit/>
          </a:bodyPr>
          <a:lstStyle/>
          <a:p>
            <a:pPr>
              <a:lnSpc>
                <a:spcPct val="250000"/>
              </a:lnSpc>
            </a:pPr>
            <a:r>
              <a:rPr lang="en-US" sz="2400" dirty="0">
                <a:latin typeface="Avenir Book" panose="02000503020000020003" pitchFamily="2" charset="0"/>
              </a:rPr>
              <a:t>Use learnings from our experience</a:t>
            </a:r>
          </a:p>
          <a:p>
            <a:pPr>
              <a:lnSpc>
                <a:spcPct val="250000"/>
              </a:lnSpc>
            </a:pPr>
            <a:r>
              <a:rPr lang="en-US" sz="2400" dirty="0">
                <a:latin typeface="Avenir Book" panose="02000503020000020003" pitchFamily="2" charset="0"/>
              </a:rPr>
              <a:t>More time and resources </a:t>
            </a:r>
          </a:p>
        </p:txBody>
      </p:sp>
      <p:pic>
        <p:nvPicPr>
          <p:cNvPr id="5" name="Audio 4">
            <a:hlinkClick r:id="" action="ppaction://media"/>
            <a:extLst>
              <a:ext uri="{FF2B5EF4-FFF2-40B4-BE49-F238E27FC236}">
                <a16:creationId xmlns:a16="http://schemas.microsoft.com/office/drawing/2014/main" id="{752A3CC4-4160-4D77-BB2B-E06F220CC87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88142244"/>
      </p:ext>
    </p:extLst>
  </p:cSld>
  <p:clrMapOvr>
    <a:masterClrMapping/>
  </p:clrMapOvr>
  <mc:AlternateContent xmlns:mc="http://schemas.openxmlformats.org/markup-compatibility/2006">
    <mc:Choice xmlns:p14="http://schemas.microsoft.com/office/powerpoint/2010/main" Requires="p14">
      <p:transition spd="slow" p14:dur="2000" advTm="16868"/>
    </mc:Choice>
    <mc:Fallback>
      <p:transition spd="slow" advTm="168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E3C1CE-F75A-4D46-AA37-EB71653766D0}"/>
              </a:ext>
            </a:extLst>
          </p:cNvPr>
          <p:cNvSpPr>
            <a:spLocks noGrp="1"/>
          </p:cNvSpPr>
          <p:nvPr>
            <p:ph type="title"/>
          </p:nvPr>
        </p:nvSpPr>
        <p:spPr/>
        <p:txBody>
          <a:bodyPr/>
          <a:lstStyle/>
          <a:p>
            <a:r>
              <a:rPr lang="en-US" dirty="0">
                <a:latin typeface="Avenir Next" panose="020B0503020202020204" pitchFamily="34" charset="0"/>
              </a:rPr>
              <a:t>Benefits and Outcomes</a:t>
            </a:r>
          </a:p>
        </p:txBody>
      </p:sp>
      <p:sp>
        <p:nvSpPr>
          <p:cNvPr id="8" name="Content Placeholder 7">
            <a:extLst>
              <a:ext uri="{FF2B5EF4-FFF2-40B4-BE49-F238E27FC236}">
                <a16:creationId xmlns:a16="http://schemas.microsoft.com/office/drawing/2014/main" id="{9D54E2D2-5371-6040-907E-7EAE833B820D}"/>
              </a:ext>
            </a:extLst>
          </p:cNvPr>
          <p:cNvSpPr>
            <a:spLocks noGrp="1"/>
          </p:cNvSpPr>
          <p:nvPr>
            <p:ph idx="1"/>
          </p:nvPr>
        </p:nvSpPr>
        <p:spPr/>
        <p:txBody>
          <a:bodyPr>
            <a:noAutofit/>
          </a:bodyPr>
          <a:lstStyle/>
          <a:p>
            <a:r>
              <a:rPr lang="en-US" sz="2400" dirty="0">
                <a:latin typeface="Avenir Book" panose="02000503020000020003" pitchFamily="2" charset="0"/>
              </a:rPr>
              <a:t>101 stories spanning 100 years</a:t>
            </a:r>
          </a:p>
          <a:p>
            <a:r>
              <a:rPr lang="en-US" sz="2400" dirty="0">
                <a:latin typeface="Avenir Book" panose="02000503020000020003" pitchFamily="2" charset="0"/>
              </a:rPr>
              <a:t>348 photos</a:t>
            </a:r>
          </a:p>
          <a:p>
            <a:r>
              <a:rPr lang="en-US" sz="2400" dirty="0">
                <a:latin typeface="Avenir Book" panose="02000503020000020003" pitchFamily="2" charset="0"/>
              </a:rPr>
              <a:t>32 videos</a:t>
            </a:r>
          </a:p>
          <a:p>
            <a:endParaRPr lang="en-US" sz="2400" dirty="0">
              <a:latin typeface="Avenir Book" panose="02000503020000020003" pitchFamily="2" charset="0"/>
            </a:endParaRPr>
          </a:p>
          <a:p>
            <a:r>
              <a:rPr lang="en-US" sz="2400" dirty="0">
                <a:latin typeface="Avenir Book" panose="02000503020000020003" pitchFamily="2" charset="0"/>
              </a:rPr>
              <a:t>Targeted </a:t>
            </a:r>
            <a:r>
              <a:rPr lang="en-US" sz="2400" b="1" dirty="0">
                <a:solidFill>
                  <a:srgbClr val="4693B1"/>
                </a:solidFill>
                <a:latin typeface="Avenir Book" panose="02000503020000020003" pitchFamily="2" charset="0"/>
              </a:rPr>
              <a:t>32,000</a:t>
            </a:r>
            <a:r>
              <a:rPr lang="en-US" sz="2400" dirty="0">
                <a:latin typeface="Avenir Book" panose="02000503020000020003" pitchFamily="2" charset="0"/>
              </a:rPr>
              <a:t> unique visitors and reached </a:t>
            </a:r>
            <a:r>
              <a:rPr lang="en-US" sz="2400" b="1" dirty="0">
                <a:solidFill>
                  <a:srgbClr val="4693B1"/>
                </a:solidFill>
                <a:latin typeface="Avenir Book" panose="02000503020000020003" pitchFamily="2" charset="0"/>
              </a:rPr>
              <a:t>51,000</a:t>
            </a:r>
          </a:p>
          <a:p>
            <a:pPr marL="0" indent="0">
              <a:buNone/>
            </a:pPr>
            <a:endParaRPr lang="en-US" sz="2400" dirty="0">
              <a:latin typeface="Avenir Book" panose="02000503020000020003" pitchFamily="2" charset="0"/>
            </a:endParaRPr>
          </a:p>
          <a:p>
            <a:r>
              <a:rPr lang="en-US" sz="2400" dirty="0">
                <a:latin typeface="Avenir Book" panose="02000503020000020003" pitchFamily="2" charset="0"/>
              </a:rPr>
              <a:t>Displayed the involvement of marginalized groups in the development of the province</a:t>
            </a:r>
          </a:p>
          <a:p>
            <a:pPr lvl="1"/>
            <a:r>
              <a:rPr lang="en-US" dirty="0">
                <a:latin typeface="Avenir Book" panose="02000503020000020003" pitchFamily="2" charset="0"/>
              </a:rPr>
              <a:t>Encourage the next generation</a:t>
            </a:r>
          </a:p>
          <a:p>
            <a:pPr marL="0" indent="0">
              <a:buNone/>
            </a:pPr>
            <a:endParaRPr lang="en-US" dirty="0"/>
          </a:p>
        </p:txBody>
      </p:sp>
      <p:pic>
        <p:nvPicPr>
          <p:cNvPr id="2" name="Audio 1">
            <a:hlinkClick r:id="" action="ppaction://media"/>
            <a:extLst>
              <a:ext uri="{FF2B5EF4-FFF2-40B4-BE49-F238E27FC236}">
                <a16:creationId xmlns:a16="http://schemas.microsoft.com/office/drawing/2014/main" id="{681D5A8E-5F01-45D7-8244-D3F524EA0FA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99701669"/>
      </p:ext>
    </p:extLst>
  </p:cSld>
  <p:clrMapOvr>
    <a:masterClrMapping/>
  </p:clrMapOvr>
  <mc:AlternateContent xmlns:mc="http://schemas.openxmlformats.org/markup-compatibility/2006">
    <mc:Choice xmlns:p14="http://schemas.microsoft.com/office/powerpoint/2010/main" Requires="p14">
      <p:transition spd="slow" p14:dur="2000" advTm="40369"/>
    </mc:Choice>
    <mc:Fallback>
      <p:transition spd="slow" advTm="403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Graphical user interface, website&#10;&#10;Description automatically generated">
            <a:extLst>
              <a:ext uri="{FF2B5EF4-FFF2-40B4-BE49-F238E27FC236}">
                <a16:creationId xmlns:a16="http://schemas.microsoft.com/office/drawing/2014/main" id="{83B293A3-AFAD-5E42-86BB-83E4870000E2}"/>
              </a:ext>
            </a:extLst>
          </p:cNvPr>
          <p:cNvPicPr>
            <a:picLocks noGrp="1" noChangeAspect="1"/>
          </p:cNvPicPr>
          <p:nvPr>
            <p:ph idx="1"/>
          </p:nvPr>
        </p:nvPicPr>
        <p:blipFill rotWithShape="1">
          <a:blip r:embed="rId5"/>
          <a:srcRect t="5875" b="18126"/>
          <a:stretch/>
        </p:blipFill>
        <p:spPr>
          <a:xfrm>
            <a:off x="20" y="0"/>
            <a:ext cx="12191980" cy="6856718"/>
          </a:xfrm>
          <a:prstGeom prst="rect">
            <a:avLst/>
          </a:prstGeom>
        </p:spPr>
      </p:pic>
      <p:pic>
        <p:nvPicPr>
          <p:cNvPr id="2" name="Audio 1">
            <a:hlinkClick r:id="" action="ppaction://media"/>
            <a:extLst>
              <a:ext uri="{FF2B5EF4-FFF2-40B4-BE49-F238E27FC236}">
                <a16:creationId xmlns:a16="http://schemas.microsoft.com/office/drawing/2014/main" id="{16BC8604-5D0E-4A8D-8B1A-FD30400AC7E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03274499"/>
      </p:ext>
    </p:extLst>
  </p:cSld>
  <p:clrMapOvr>
    <a:masterClrMapping/>
  </p:clrMapOvr>
  <mc:AlternateContent xmlns:mc="http://schemas.openxmlformats.org/markup-compatibility/2006">
    <mc:Choice xmlns:p14="http://schemas.microsoft.com/office/powerpoint/2010/main" Requires="p14">
      <p:transition spd="slow" p14:dur="2000" advTm="9809"/>
    </mc:Choice>
    <mc:Fallback>
      <p:transition spd="slow" advTm="98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708BF-2471-9643-8691-54FD8C6153C2}"/>
              </a:ext>
            </a:extLst>
          </p:cNvPr>
          <p:cNvSpPr>
            <a:spLocks noGrp="1"/>
          </p:cNvSpPr>
          <p:nvPr>
            <p:ph type="title"/>
          </p:nvPr>
        </p:nvSpPr>
        <p:spPr/>
        <p:txBody>
          <a:bodyPr/>
          <a:lstStyle/>
          <a:p>
            <a:r>
              <a:rPr lang="en-US"/>
              <a:t>Stories That Stood Out</a:t>
            </a:r>
            <a:endParaRPr lang="en-US" dirty="0"/>
          </a:p>
        </p:txBody>
      </p:sp>
      <p:sp>
        <p:nvSpPr>
          <p:cNvPr id="3" name="Content Placeholder 2">
            <a:extLst>
              <a:ext uri="{FF2B5EF4-FFF2-40B4-BE49-F238E27FC236}">
                <a16:creationId xmlns:a16="http://schemas.microsoft.com/office/drawing/2014/main" id="{3356B568-F8E7-2D49-AAB9-DEE0FF3980A3}"/>
              </a:ext>
            </a:extLst>
          </p:cNvPr>
          <p:cNvSpPr>
            <a:spLocks noGrp="1"/>
          </p:cNvSpPr>
          <p:nvPr>
            <p:ph idx="1"/>
          </p:nvPr>
        </p:nvSpPr>
        <p:spPr>
          <a:xfrm>
            <a:off x="838200" y="1690688"/>
            <a:ext cx="10515600" cy="4351338"/>
          </a:xfrm>
        </p:spPr>
        <p:txBody>
          <a:bodyPr>
            <a:noAutofit/>
          </a:bodyPr>
          <a:lstStyle/>
          <a:p>
            <a:pPr>
              <a:lnSpc>
                <a:spcPct val="300000"/>
              </a:lnSpc>
            </a:pPr>
            <a:r>
              <a:rPr lang="en-US" dirty="0">
                <a:solidFill>
                  <a:srgbClr val="FFCE34"/>
                </a:solidFill>
                <a:latin typeface="Avenir Book" panose="02000503020000020003" pitchFamily="2" charset="0"/>
                <a:hlinkClick r:id="rId5">
                  <a:extLst>
                    <a:ext uri="{A12FA001-AC4F-418D-AE19-62706E023703}">
                      <ahyp:hlinkClr xmlns:ahyp="http://schemas.microsoft.com/office/drawing/2018/hyperlinkcolor" val="tx"/>
                    </a:ext>
                  </a:extLst>
                </a:hlinkClick>
              </a:rPr>
              <a:t>1935</a:t>
            </a:r>
            <a:r>
              <a:rPr lang="en-US" sz="2400" dirty="0">
                <a:latin typeface="Avenir Book" panose="02000503020000020003" pitchFamily="2" charset="0"/>
              </a:rPr>
              <a:t> Champions of Change: Alberta’s First Female Engineers</a:t>
            </a:r>
          </a:p>
          <a:p>
            <a:pPr>
              <a:lnSpc>
                <a:spcPct val="300000"/>
              </a:lnSpc>
            </a:pPr>
            <a:r>
              <a:rPr lang="en-US" dirty="0">
                <a:solidFill>
                  <a:srgbClr val="FFCE34"/>
                </a:solidFill>
                <a:latin typeface="Avenir Book" panose="02000503020000020003" pitchFamily="2" charset="0"/>
                <a:hlinkClick r:id="rId6">
                  <a:extLst>
                    <a:ext uri="{A12FA001-AC4F-418D-AE19-62706E023703}">
                      <ahyp:hlinkClr xmlns:ahyp="http://schemas.microsoft.com/office/drawing/2018/hyperlinkcolor" val="tx"/>
                    </a:ext>
                  </a:extLst>
                </a:hlinkClick>
              </a:rPr>
              <a:t>1942</a:t>
            </a:r>
            <a:r>
              <a:rPr lang="en-US" sz="2400" dirty="0">
                <a:latin typeface="Avenir Book" panose="02000503020000020003" pitchFamily="2" charset="0"/>
              </a:rPr>
              <a:t> The Evolution of the Wonder Trail</a:t>
            </a:r>
          </a:p>
          <a:p>
            <a:pPr>
              <a:lnSpc>
                <a:spcPct val="300000"/>
              </a:lnSpc>
            </a:pPr>
            <a:r>
              <a:rPr lang="en-US" dirty="0">
                <a:solidFill>
                  <a:srgbClr val="FFC000"/>
                </a:solidFill>
                <a:latin typeface="Avenir Book" panose="02000503020000020003" pitchFamily="2" charset="0"/>
                <a:hlinkClick r:id="rId7">
                  <a:extLst>
                    <a:ext uri="{A12FA001-AC4F-418D-AE19-62706E023703}">
                      <ahyp:hlinkClr xmlns:ahyp="http://schemas.microsoft.com/office/drawing/2018/hyperlinkcolor" val="tx"/>
                    </a:ext>
                  </a:extLst>
                </a:hlinkClick>
              </a:rPr>
              <a:t>2005</a:t>
            </a:r>
            <a:r>
              <a:rPr lang="en-US" sz="2400" dirty="0">
                <a:latin typeface="Avenir Book" panose="02000503020000020003" pitchFamily="2" charset="0"/>
              </a:rPr>
              <a:t> Whitemud Creek Arch: An Impressive Urban Adventure</a:t>
            </a:r>
          </a:p>
        </p:txBody>
      </p:sp>
      <p:pic>
        <p:nvPicPr>
          <p:cNvPr id="4" name="Audio 3">
            <a:hlinkClick r:id="" action="ppaction://media"/>
            <a:extLst>
              <a:ext uri="{FF2B5EF4-FFF2-40B4-BE49-F238E27FC236}">
                <a16:creationId xmlns:a16="http://schemas.microsoft.com/office/drawing/2014/main" id="{9E8FE2F5-2428-4C11-BEEA-B75E1C2F6CD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58408682"/>
      </p:ext>
    </p:extLst>
  </p:cSld>
  <p:clrMapOvr>
    <a:masterClrMapping/>
  </p:clrMapOvr>
  <mc:AlternateContent xmlns:mc="http://schemas.openxmlformats.org/markup-compatibility/2006">
    <mc:Choice xmlns:p14="http://schemas.microsoft.com/office/powerpoint/2010/main" Requires="p14">
      <p:transition spd="slow" p14:dur="2000" advTm="8532"/>
    </mc:Choice>
    <mc:Fallback>
      <p:transition spd="slow" advTm="85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45CA6-4B1A-5B4A-91DD-CE5238C39051}"/>
              </a:ext>
            </a:extLst>
          </p:cNvPr>
          <p:cNvSpPr>
            <a:spLocks noGrp="1"/>
          </p:cNvSpPr>
          <p:nvPr>
            <p:ph type="title"/>
          </p:nvPr>
        </p:nvSpPr>
        <p:spPr/>
        <p:txBody>
          <a:bodyPr/>
          <a:lstStyle/>
          <a:p>
            <a:r>
              <a:rPr lang="en-US" sz="3600" dirty="0">
                <a:latin typeface="Avenir Book" panose="02000503020000020003" pitchFamily="2" charset="0"/>
              </a:rPr>
              <a:t>Champions of Change: Alberta’s First Female Engineers (1935)</a:t>
            </a:r>
            <a:endParaRPr lang="en-US" dirty="0"/>
          </a:p>
        </p:txBody>
      </p:sp>
      <p:pic>
        <p:nvPicPr>
          <p:cNvPr id="4" name="Content Placeholder 3" descr="A picture containing text, newspaper&#10;&#10;Description automatically generated">
            <a:extLst>
              <a:ext uri="{FF2B5EF4-FFF2-40B4-BE49-F238E27FC236}">
                <a16:creationId xmlns:a16="http://schemas.microsoft.com/office/drawing/2014/main" id="{0DB7130D-E276-7949-AD18-E156B6D056BE}"/>
              </a:ext>
            </a:extLst>
          </p:cNvPr>
          <p:cNvPicPr>
            <a:picLocks noGrp="1" noChangeAspect="1"/>
          </p:cNvPicPr>
          <p:nvPr>
            <p:ph idx="1"/>
          </p:nvPr>
        </p:nvPicPr>
        <p:blipFill rotWithShape="1">
          <a:blip r:embed="rId5"/>
          <a:srcRect r="586"/>
          <a:stretch/>
        </p:blipFill>
        <p:spPr>
          <a:xfrm>
            <a:off x="868993" y="1898226"/>
            <a:ext cx="10454014" cy="4279287"/>
          </a:xfrm>
          <a:prstGeom prst="rect">
            <a:avLst/>
          </a:prstGeom>
        </p:spPr>
      </p:pic>
      <p:pic>
        <p:nvPicPr>
          <p:cNvPr id="3" name="Audio 2">
            <a:hlinkClick r:id="" action="ppaction://media"/>
            <a:extLst>
              <a:ext uri="{FF2B5EF4-FFF2-40B4-BE49-F238E27FC236}">
                <a16:creationId xmlns:a16="http://schemas.microsoft.com/office/drawing/2014/main" id="{F2188E54-BFFB-4044-B1EB-87472A1D9AF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82798404"/>
      </p:ext>
    </p:extLst>
  </p:cSld>
  <p:clrMapOvr>
    <a:masterClrMapping/>
  </p:clrMapOvr>
  <mc:AlternateContent xmlns:mc="http://schemas.openxmlformats.org/markup-compatibility/2006">
    <mc:Choice xmlns:p14="http://schemas.microsoft.com/office/powerpoint/2010/main" Requires="p14">
      <p:transition spd="slow" p14:dur="2000" advTm="24869"/>
    </mc:Choice>
    <mc:Fallback>
      <p:transition spd="slow" advTm="248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944BB-260B-4049-BE5C-669805DC0354}"/>
              </a:ext>
            </a:extLst>
          </p:cNvPr>
          <p:cNvSpPr>
            <a:spLocks noGrp="1"/>
          </p:cNvSpPr>
          <p:nvPr>
            <p:ph type="title"/>
          </p:nvPr>
        </p:nvSpPr>
        <p:spPr/>
        <p:txBody>
          <a:bodyPr/>
          <a:lstStyle/>
          <a:p>
            <a:r>
              <a:rPr lang="en-US" dirty="0">
                <a:latin typeface="Avenir Next" panose="020B0503020202020204" pitchFamily="34" charset="0"/>
              </a:rPr>
              <a:t>Next Steps:</a:t>
            </a:r>
          </a:p>
        </p:txBody>
      </p:sp>
      <p:sp>
        <p:nvSpPr>
          <p:cNvPr id="3" name="Content Placeholder 2">
            <a:extLst>
              <a:ext uri="{FF2B5EF4-FFF2-40B4-BE49-F238E27FC236}">
                <a16:creationId xmlns:a16="http://schemas.microsoft.com/office/drawing/2014/main" id="{BB9D3722-A8AF-8847-8730-E05BF4DD4E9D}"/>
              </a:ext>
            </a:extLst>
          </p:cNvPr>
          <p:cNvSpPr>
            <a:spLocks noGrp="1"/>
          </p:cNvSpPr>
          <p:nvPr>
            <p:ph idx="1"/>
          </p:nvPr>
        </p:nvSpPr>
        <p:spPr>
          <a:xfrm>
            <a:off x="838200" y="2420801"/>
            <a:ext cx="10515600" cy="4351338"/>
          </a:xfrm>
        </p:spPr>
        <p:txBody>
          <a:bodyPr>
            <a:normAutofit/>
          </a:bodyPr>
          <a:lstStyle/>
          <a:p>
            <a:r>
              <a:rPr lang="en-US" sz="2400" dirty="0">
                <a:latin typeface="Avenir Book" panose="02000503020000020003" pitchFamily="2" charset="0"/>
              </a:rPr>
              <a:t>Continue to preserve the site</a:t>
            </a:r>
          </a:p>
          <a:p>
            <a:endParaRPr lang="en-US" sz="2400" dirty="0">
              <a:latin typeface="Avenir Book" panose="02000503020000020003" pitchFamily="2" charset="0"/>
            </a:endParaRPr>
          </a:p>
          <a:p>
            <a:r>
              <a:rPr lang="en-US" sz="2400" dirty="0">
                <a:latin typeface="Avenir Book" panose="02000503020000020003" pitchFamily="2" charset="0"/>
              </a:rPr>
              <a:t>Coffee table book</a:t>
            </a:r>
          </a:p>
        </p:txBody>
      </p:sp>
      <p:pic>
        <p:nvPicPr>
          <p:cNvPr id="4" name="Audio 3">
            <a:hlinkClick r:id="" action="ppaction://media"/>
            <a:extLst>
              <a:ext uri="{FF2B5EF4-FFF2-40B4-BE49-F238E27FC236}">
                <a16:creationId xmlns:a16="http://schemas.microsoft.com/office/drawing/2014/main" id="{9BB84C83-4DBA-4A58-8002-CBBF856C818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234157036"/>
      </p:ext>
    </p:extLst>
  </p:cSld>
  <p:clrMapOvr>
    <a:masterClrMapping/>
  </p:clrMapOvr>
  <mc:AlternateContent xmlns:mc="http://schemas.openxmlformats.org/markup-compatibility/2006">
    <mc:Choice xmlns:p14="http://schemas.microsoft.com/office/powerpoint/2010/main" Requires="p14">
      <p:transition spd="slow" p14:dur="2000" advTm="32914"/>
    </mc:Choice>
    <mc:Fallback>
      <p:transition spd="slow" advTm="329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pattFill prst="pct5">
          <a:fgClr>
            <a:srgbClr val="4693B1"/>
          </a:fgClr>
          <a:bgClr>
            <a:schemeClr val="bg1"/>
          </a:bgClr>
        </a:patt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9945B95-3849-934F-92AA-2E29B8AD6D92}"/>
              </a:ext>
            </a:extLst>
          </p:cNvPr>
          <p:cNvSpPr txBox="1">
            <a:spLocks/>
          </p:cNvSpPr>
          <p:nvPr/>
        </p:nvSpPr>
        <p:spPr>
          <a:xfrm>
            <a:off x="0" y="1944379"/>
            <a:ext cx="12192000" cy="3986616"/>
          </a:xfrm>
          <a:prstGeom prst="rect">
            <a:avLst/>
          </a:prstGeom>
        </p:spPr>
        <p:txBody>
          <a:bodyPr/>
          <a:lstStyle>
            <a:lvl1pPr algn="l" defTabSz="914400" rtl="0" eaLnBrk="1" latinLnBrk="0" hangingPunct="1">
              <a:lnSpc>
                <a:spcPct val="90000"/>
              </a:lnSpc>
              <a:spcBef>
                <a:spcPct val="0"/>
              </a:spcBef>
              <a:buNone/>
              <a:defRPr sz="3500" b="1" kern="1200">
                <a:solidFill>
                  <a:srgbClr val="2E2E2E"/>
                </a:solidFill>
                <a:latin typeface="Montserrat" pitchFamily="2" charset="77"/>
                <a:ea typeface="+mj-ea"/>
                <a:cs typeface="+mj-cs"/>
              </a:defRPr>
            </a:lvl1pPr>
          </a:lstStyle>
          <a:p>
            <a:pPr algn="ctr"/>
            <a:r>
              <a:rPr lang="en-US" sz="5400" i="1" dirty="0">
                <a:solidFill>
                  <a:srgbClr val="4693B1"/>
                </a:solidFill>
                <a:latin typeface="Avenir Book" panose="02000503020000020003" pitchFamily="2" charset="0"/>
              </a:rPr>
              <a:t>Thank you!</a:t>
            </a:r>
          </a:p>
          <a:p>
            <a:pPr algn="ctr"/>
            <a:r>
              <a:rPr lang="en-US" sz="5400" i="1" dirty="0">
                <a:solidFill>
                  <a:srgbClr val="4693B1"/>
                </a:solidFill>
                <a:latin typeface="Avenir Book" panose="02000503020000020003" pitchFamily="2" charset="0"/>
              </a:rPr>
              <a:t>If you have questions, contact me at:</a:t>
            </a:r>
          </a:p>
          <a:p>
            <a:pPr algn="ctr"/>
            <a:endParaRPr lang="en-US" sz="5400" i="1" dirty="0">
              <a:solidFill>
                <a:srgbClr val="4693B1"/>
              </a:solidFill>
              <a:latin typeface="Avenir Next Demi Bold" panose="020B0503020202020204" pitchFamily="34" charset="0"/>
            </a:endParaRPr>
          </a:p>
          <a:p>
            <a:pPr algn="ctr"/>
            <a:r>
              <a:rPr lang="en-US" sz="4400" i="1" dirty="0" err="1">
                <a:solidFill>
                  <a:srgbClr val="4693B1"/>
                </a:solidFill>
                <a:latin typeface="Avenir Book" panose="02000503020000020003" pitchFamily="2" charset="0"/>
              </a:rPr>
              <a:t>Shirley.Layne@apega.ca</a:t>
            </a:r>
            <a:r>
              <a:rPr lang="en-US" sz="4400" i="1" dirty="0">
                <a:solidFill>
                  <a:srgbClr val="4693B1"/>
                </a:solidFill>
                <a:latin typeface="Avenir Book" panose="02000503020000020003" pitchFamily="2" charset="0"/>
              </a:rPr>
              <a:t> </a:t>
            </a:r>
          </a:p>
          <a:p>
            <a:pPr algn="ctr"/>
            <a:endParaRPr lang="en-US" i="1" dirty="0">
              <a:solidFill>
                <a:schemeClr val="bg1"/>
              </a:solidFill>
              <a:latin typeface="Avenir Next Demi Bold" panose="020B0503020202020204" pitchFamily="34" charset="0"/>
            </a:endParaRPr>
          </a:p>
          <a:p>
            <a:pPr algn="ctr"/>
            <a:endParaRPr lang="en-US" i="1" dirty="0">
              <a:latin typeface="Avenir Next Demi Bold" panose="020B0503020202020204" pitchFamily="34" charset="0"/>
            </a:endParaRPr>
          </a:p>
        </p:txBody>
      </p:sp>
      <p:pic>
        <p:nvPicPr>
          <p:cNvPr id="2" name="Audio 1">
            <a:hlinkClick r:id="" action="ppaction://media"/>
            <a:extLst>
              <a:ext uri="{FF2B5EF4-FFF2-40B4-BE49-F238E27FC236}">
                <a16:creationId xmlns:a16="http://schemas.microsoft.com/office/drawing/2014/main" id="{1558EEB6-C931-43DA-BD01-3BFD654E13B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69506598"/>
      </p:ext>
    </p:extLst>
  </p:cSld>
  <p:clrMapOvr>
    <a:masterClrMapping/>
  </p:clrMapOvr>
  <mc:AlternateContent xmlns:mc="http://schemas.openxmlformats.org/markup-compatibility/2006">
    <mc:Choice xmlns:p14="http://schemas.microsoft.com/office/powerpoint/2010/main" Requires="p14">
      <p:transition spd="slow" p14:dur="2000" advTm="12598"/>
    </mc:Choice>
    <mc:Fallback>
      <p:transition spd="slow" advTm="125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07D03-B135-7D42-9EF8-D559178CB62D}"/>
              </a:ext>
            </a:extLst>
          </p:cNvPr>
          <p:cNvSpPr>
            <a:spLocks noGrp="1"/>
          </p:cNvSpPr>
          <p:nvPr>
            <p:ph type="title"/>
          </p:nvPr>
        </p:nvSpPr>
        <p:spPr>
          <a:xfrm>
            <a:off x="2982875" y="871450"/>
            <a:ext cx="5851774" cy="1160399"/>
          </a:xfrm>
        </p:spPr>
        <p:txBody>
          <a:bodyPr/>
          <a:lstStyle/>
          <a:p>
            <a:r>
              <a:rPr lang="en-US" sz="4000" dirty="0"/>
              <a:t>Shirley Layne </a:t>
            </a:r>
            <a:br>
              <a:rPr lang="en-US" dirty="0"/>
            </a:br>
            <a:r>
              <a:rPr lang="en-CA" sz="2400" b="0" dirty="0"/>
              <a:t>CMP, PR Dipl., FGC (Hon.)</a:t>
            </a:r>
            <a:endParaRPr lang="en-US" dirty="0"/>
          </a:p>
        </p:txBody>
      </p:sp>
      <p:sp>
        <p:nvSpPr>
          <p:cNvPr id="3" name="Text Placeholder 2">
            <a:extLst>
              <a:ext uri="{FF2B5EF4-FFF2-40B4-BE49-F238E27FC236}">
                <a16:creationId xmlns:a16="http://schemas.microsoft.com/office/drawing/2014/main" id="{2597AEE7-D33E-4946-B842-147734901CED}"/>
              </a:ext>
            </a:extLst>
          </p:cNvPr>
          <p:cNvSpPr>
            <a:spLocks noGrp="1"/>
          </p:cNvSpPr>
          <p:nvPr>
            <p:ph type="body" idx="1"/>
          </p:nvPr>
        </p:nvSpPr>
        <p:spPr>
          <a:xfrm>
            <a:off x="2982874" y="2166138"/>
            <a:ext cx="5851774" cy="625089"/>
          </a:xfrm>
        </p:spPr>
        <p:txBody>
          <a:bodyPr>
            <a:normAutofit fontScale="92500" lnSpcReduction="20000"/>
          </a:bodyPr>
          <a:lstStyle/>
          <a:p>
            <a:r>
              <a:rPr lang="en-US" dirty="0"/>
              <a:t>Event Planning &amp; Member Recognition Manager</a:t>
            </a:r>
          </a:p>
        </p:txBody>
      </p:sp>
      <p:sp>
        <p:nvSpPr>
          <p:cNvPr id="4" name="Text Placeholder 3">
            <a:extLst>
              <a:ext uri="{FF2B5EF4-FFF2-40B4-BE49-F238E27FC236}">
                <a16:creationId xmlns:a16="http://schemas.microsoft.com/office/drawing/2014/main" id="{4C66AAB3-F5F0-DE48-94C0-4AAAD3CF2E00}"/>
              </a:ext>
            </a:extLst>
          </p:cNvPr>
          <p:cNvSpPr>
            <a:spLocks noGrp="1"/>
          </p:cNvSpPr>
          <p:nvPr>
            <p:ph type="body" idx="13"/>
          </p:nvPr>
        </p:nvSpPr>
        <p:spPr>
          <a:xfrm>
            <a:off x="407484" y="3429000"/>
            <a:ext cx="8074237" cy="625089"/>
          </a:xfrm>
        </p:spPr>
        <p:txBody>
          <a:bodyPr>
            <a:normAutofit fontScale="92500" lnSpcReduction="20000"/>
          </a:bodyPr>
          <a:lstStyle/>
          <a:p>
            <a:r>
              <a:rPr lang="en-US" sz="2400" dirty="0"/>
              <a:t>The Association of Professional Engineers and Geoscientists of Alberta (APEGA)</a:t>
            </a:r>
            <a:endParaRPr lang="en-CA" sz="2400" dirty="0">
              <a:hlinkClick r:id="rId5"/>
            </a:endParaRPr>
          </a:p>
          <a:p>
            <a:endParaRPr lang="en-US" sz="2400" dirty="0"/>
          </a:p>
        </p:txBody>
      </p:sp>
      <p:pic>
        <p:nvPicPr>
          <p:cNvPr id="8" name="Picture Placeholder 7" descr="A person with long hair&#10;&#10;Description automatically generated with low confidence">
            <a:extLst>
              <a:ext uri="{FF2B5EF4-FFF2-40B4-BE49-F238E27FC236}">
                <a16:creationId xmlns:a16="http://schemas.microsoft.com/office/drawing/2014/main" id="{1CEA6948-79E0-CC4F-9CB4-D53B240401A0}"/>
              </a:ext>
            </a:extLst>
          </p:cNvPr>
          <p:cNvPicPr>
            <a:picLocks noGrp="1" noChangeAspect="1"/>
          </p:cNvPicPr>
          <p:nvPr>
            <p:ph type="pic" idx="14"/>
          </p:nvPr>
        </p:nvPicPr>
        <p:blipFill rotWithShape="1">
          <a:blip r:embed="rId6"/>
          <a:srcRect/>
          <a:stretch>
            <a:fillRect/>
          </a:stretch>
        </p:blipFill>
        <p:spPr>
          <a:xfrm>
            <a:off x="535745" y="706531"/>
            <a:ext cx="2271212" cy="2271212"/>
          </a:xfrm>
        </p:spPr>
      </p:pic>
      <p:sp>
        <p:nvSpPr>
          <p:cNvPr id="6" name="Text Placeholder 5">
            <a:extLst>
              <a:ext uri="{FF2B5EF4-FFF2-40B4-BE49-F238E27FC236}">
                <a16:creationId xmlns:a16="http://schemas.microsoft.com/office/drawing/2014/main" id="{15145FE5-9E3F-C247-8840-05C55872E025}"/>
              </a:ext>
            </a:extLst>
          </p:cNvPr>
          <p:cNvSpPr>
            <a:spLocks noGrp="1"/>
          </p:cNvSpPr>
          <p:nvPr>
            <p:ph type="body" idx="15"/>
          </p:nvPr>
        </p:nvSpPr>
        <p:spPr>
          <a:xfrm>
            <a:off x="407484" y="4062349"/>
            <a:ext cx="5897564" cy="625089"/>
          </a:xfrm>
        </p:spPr>
        <p:txBody>
          <a:bodyPr/>
          <a:lstStyle/>
          <a:p>
            <a:r>
              <a:rPr lang="en-US" dirty="0" err="1"/>
              <a:t>Shirley.Layne@apega.ca</a:t>
            </a:r>
            <a:endParaRPr lang="en-US" dirty="0"/>
          </a:p>
        </p:txBody>
      </p:sp>
      <p:pic>
        <p:nvPicPr>
          <p:cNvPr id="13" name="Picture 12" descr="Logo&#10;&#10;Description automatically generated">
            <a:extLst>
              <a:ext uri="{FF2B5EF4-FFF2-40B4-BE49-F238E27FC236}">
                <a16:creationId xmlns:a16="http://schemas.microsoft.com/office/drawing/2014/main" id="{53628A80-3EEB-4A42-91A2-6CAF61551467}"/>
              </a:ext>
            </a:extLst>
          </p:cNvPr>
          <p:cNvPicPr>
            <a:picLocks noChangeAspect="1"/>
          </p:cNvPicPr>
          <p:nvPr/>
        </p:nvPicPr>
        <p:blipFill rotWithShape="1">
          <a:blip r:embed="rId7"/>
          <a:srcRect r="57174"/>
          <a:stretch/>
        </p:blipFill>
        <p:spPr>
          <a:xfrm>
            <a:off x="0" y="4579406"/>
            <a:ext cx="2576368" cy="2524854"/>
          </a:xfrm>
          <a:prstGeom prst="rect">
            <a:avLst/>
          </a:prstGeom>
        </p:spPr>
      </p:pic>
      <p:pic>
        <p:nvPicPr>
          <p:cNvPr id="9" name="Audio 8">
            <a:hlinkClick r:id="" action="ppaction://media"/>
            <a:extLst>
              <a:ext uri="{FF2B5EF4-FFF2-40B4-BE49-F238E27FC236}">
                <a16:creationId xmlns:a16="http://schemas.microsoft.com/office/drawing/2014/main" id="{609100F8-D845-4C75-B44E-E2B2544F774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410402248"/>
      </p:ext>
    </p:extLst>
  </p:cSld>
  <p:clrMapOvr>
    <a:masterClrMapping/>
  </p:clrMapOvr>
  <mc:AlternateContent xmlns:mc="http://schemas.openxmlformats.org/markup-compatibility/2006">
    <mc:Choice xmlns:p14="http://schemas.microsoft.com/office/powerpoint/2010/main" Requires="p14">
      <p:transition spd="slow" p14:dur="2000" advTm="11577"/>
    </mc:Choice>
    <mc:Fallback>
      <p:transition spd="slow" advTm="11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8B9DF1E-173C-1F4B-92D1-C954296A7008}"/>
              </a:ext>
            </a:extLst>
          </p:cNvPr>
          <p:cNvSpPr>
            <a:spLocks noGrp="1"/>
          </p:cNvSpPr>
          <p:nvPr>
            <p:ph type="body" idx="1"/>
          </p:nvPr>
        </p:nvSpPr>
        <p:spPr>
          <a:xfrm>
            <a:off x="277092" y="1412521"/>
            <a:ext cx="7254676" cy="3496363"/>
          </a:xfrm>
        </p:spPr>
        <p:txBody>
          <a:bodyPr>
            <a:normAutofit fontScale="70000" lnSpcReduction="20000"/>
          </a:bodyPr>
          <a:lstStyle/>
          <a:p>
            <a:r>
              <a:rPr lang="en-US" sz="4600" i="1" dirty="0">
                <a:solidFill>
                  <a:schemeClr val="bg1"/>
                </a:solidFill>
                <a:latin typeface="Avenir Medium Oblique" panose="02000503020000020003" pitchFamily="2" charset="0"/>
              </a:rPr>
              <a:t>Our submission is a custom-built microsite that hosts over 100 stories from APEGA’s past century illustrating its importance to the Alberta we know today. </a:t>
            </a:r>
          </a:p>
          <a:p>
            <a:endParaRPr lang="en-US" sz="3200" dirty="0"/>
          </a:p>
        </p:txBody>
      </p:sp>
      <p:sp>
        <p:nvSpPr>
          <p:cNvPr id="3" name="TextBox 2">
            <a:extLst>
              <a:ext uri="{FF2B5EF4-FFF2-40B4-BE49-F238E27FC236}">
                <a16:creationId xmlns:a16="http://schemas.microsoft.com/office/drawing/2014/main" id="{96595FB5-FEAF-1A48-A08D-9A64D97AF7FE}"/>
              </a:ext>
            </a:extLst>
          </p:cNvPr>
          <p:cNvSpPr txBox="1"/>
          <p:nvPr/>
        </p:nvSpPr>
        <p:spPr>
          <a:xfrm>
            <a:off x="2253803" y="1043189"/>
            <a:ext cx="184731" cy="369332"/>
          </a:xfrm>
          <a:prstGeom prst="rect">
            <a:avLst/>
          </a:prstGeom>
          <a:noFill/>
        </p:spPr>
        <p:txBody>
          <a:bodyPr wrap="none" rtlCol="0">
            <a:spAutoFit/>
          </a:bodyPr>
          <a:lstStyle/>
          <a:p>
            <a:endParaRPr lang="en-US" dirty="0"/>
          </a:p>
        </p:txBody>
      </p:sp>
      <p:pic>
        <p:nvPicPr>
          <p:cNvPr id="6" name="Audio 5">
            <a:hlinkClick r:id="" action="ppaction://media"/>
            <a:extLst>
              <a:ext uri="{FF2B5EF4-FFF2-40B4-BE49-F238E27FC236}">
                <a16:creationId xmlns:a16="http://schemas.microsoft.com/office/drawing/2014/main" id="{9F113B6C-10E0-4496-979D-F01C13C5A43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88260950"/>
      </p:ext>
    </p:extLst>
  </p:cSld>
  <p:clrMapOvr>
    <a:masterClrMapping/>
  </p:clrMapOvr>
  <mc:AlternateContent xmlns:mc="http://schemas.openxmlformats.org/markup-compatibility/2006">
    <mc:Choice xmlns:p14="http://schemas.microsoft.com/office/powerpoint/2010/main" Requires="p14">
      <p:transition spd="slow" p14:dur="2000" advTm="10807"/>
    </mc:Choice>
    <mc:Fallback>
      <p:transition spd="slow" advTm="108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BC799-7C99-3E4A-9414-97CA96031512}"/>
              </a:ext>
            </a:extLst>
          </p:cNvPr>
          <p:cNvSpPr>
            <a:spLocks noGrp="1"/>
          </p:cNvSpPr>
          <p:nvPr>
            <p:ph type="title"/>
          </p:nvPr>
        </p:nvSpPr>
        <p:spPr/>
        <p:txBody>
          <a:bodyPr/>
          <a:lstStyle/>
          <a:p>
            <a:r>
              <a:rPr lang="en-US" dirty="0">
                <a:latin typeface="Avenir Next" panose="020B0503020202020204" pitchFamily="34" charset="0"/>
              </a:rPr>
              <a:t>Need</a:t>
            </a:r>
          </a:p>
        </p:txBody>
      </p:sp>
      <p:sp>
        <p:nvSpPr>
          <p:cNvPr id="14" name="TextBox 13">
            <a:extLst>
              <a:ext uri="{FF2B5EF4-FFF2-40B4-BE49-F238E27FC236}">
                <a16:creationId xmlns:a16="http://schemas.microsoft.com/office/drawing/2014/main" id="{332C73E4-2628-2443-AE3A-BC6B107A5972}"/>
              </a:ext>
            </a:extLst>
          </p:cNvPr>
          <p:cNvSpPr txBox="1"/>
          <p:nvPr/>
        </p:nvSpPr>
        <p:spPr>
          <a:xfrm>
            <a:off x="838199" y="1813173"/>
            <a:ext cx="10811257" cy="3231654"/>
          </a:xfrm>
          <a:prstGeom prst="rect">
            <a:avLst/>
          </a:prstGeom>
          <a:noFill/>
        </p:spPr>
        <p:txBody>
          <a:bodyPr wrap="square" rtlCol="0">
            <a:spAutoFit/>
          </a:bodyPr>
          <a:lstStyle/>
          <a:p>
            <a:pPr marL="285750" indent="-285750">
              <a:buFont typeface="Arial" panose="020B0604020202020204" pitchFamily="34" charset="0"/>
              <a:buChar char="•"/>
            </a:pPr>
            <a:r>
              <a:rPr lang="en-US" sz="2800" i="1" dirty="0">
                <a:latin typeface="Avenir Medium Oblique" panose="02000503020000020003" pitchFamily="2" charset="0"/>
              </a:rPr>
              <a:t>Celebrate 100 years of keeping the public safe after 5 years of very limited marketing and advertising from APEGA</a:t>
            </a:r>
          </a:p>
          <a:p>
            <a:pPr marL="285750" indent="-285750">
              <a:buFont typeface="Arial" panose="020B0604020202020204" pitchFamily="34" charset="0"/>
              <a:buChar char="•"/>
            </a:pPr>
            <a:endParaRPr lang="en-US" sz="2800" dirty="0">
              <a:latin typeface="Avenir Book" panose="02000503020000020003" pitchFamily="2" charset="0"/>
            </a:endParaRPr>
          </a:p>
          <a:p>
            <a:pPr marL="285750" indent="-285750">
              <a:buFont typeface="Arial" panose="020B0604020202020204" pitchFamily="34" charset="0"/>
              <a:buChar char="•"/>
            </a:pPr>
            <a:r>
              <a:rPr lang="en-US" sz="2800" dirty="0">
                <a:latin typeface="Avenir Book" panose="02000503020000020003" pitchFamily="2" charset="0"/>
              </a:rPr>
              <a:t>Increase public engagement and knowledge</a:t>
            </a:r>
          </a:p>
          <a:p>
            <a:pPr marL="285750" indent="-285750">
              <a:buFont typeface="Arial" panose="020B0604020202020204" pitchFamily="34" charset="0"/>
              <a:buChar char="•"/>
            </a:pPr>
            <a:r>
              <a:rPr lang="en-US" sz="2800" dirty="0">
                <a:latin typeface="Avenir Book" panose="02000503020000020003" pitchFamily="2" charset="0"/>
              </a:rPr>
              <a:t>Create a multichannel campaign to celebrate our centennial, increase public awareness, and generate pride in APEGA </a:t>
            </a:r>
          </a:p>
          <a:p>
            <a:pPr marL="285750" indent="-285750">
              <a:buFont typeface="Arial" panose="020B0604020202020204" pitchFamily="34" charset="0"/>
              <a:buChar char="•"/>
            </a:pPr>
            <a:endParaRPr lang="en-US" dirty="0">
              <a:latin typeface="Avenir Book" panose="02000503020000020003" pitchFamily="2" charset="0"/>
            </a:endParaRPr>
          </a:p>
          <a:p>
            <a:endParaRPr lang="en-US" dirty="0"/>
          </a:p>
        </p:txBody>
      </p:sp>
      <p:pic>
        <p:nvPicPr>
          <p:cNvPr id="4" name="Picture 3" descr="Logo&#10;&#10;Description automatically generated">
            <a:extLst>
              <a:ext uri="{FF2B5EF4-FFF2-40B4-BE49-F238E27FC236}">
                <a16:creationId xmlns:a16="http://schemas.microsoft.com/office/drawing/2014/main" id="{28AD0EF5-E4D7-FB42-8563-6E75DD056090}"/>
              </a:ext>
            </a:extLst>
          </p:cNvPr>
          <p:cNvPicPr>
            <a:picLocks noChangeAspect="1"/>
          </p:cNvPicPr>
          <p:nvPr/>
        </p:nvPicPr>
        <p:blipFill>
          <a:blip r:embed="rId5"/>
          <a:stretch>
            <a:fillRect/>
          </a:stretch>
        </p:blipFill>
        <p:spPr>
          <a:xfrm>
            <a:off x="6489191" y="4692235"/>
            <a:ext cx="5160265" cy="2165765"/>
          </a:xfrm>
          <a:prstGeom prst="rect">
            <a:avLst/>
          </a:prstGeom>
        </p:spPr>
      </p:pic>
      <p:pic>
        <p:nvPicPr>
          <p:cNvPr id="6" name="Audio 5">
            <a:hlinkClick r:id="" action="ppaction://media"/>
            <a:extLst>
              <a:ext uri="{FF2B5EF4-FFF2-40B4-BE49-F238E27FC236}">
                <a16:creationId xmlns:a16="http://schemas.microsoft.com/office/drawing/2014/main" id="{CD3C855E-A1BF-4EB5-BC92-6648AFB8859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489057772"/>
      </p:ext>
    </p:extLst>
  </p:cSld>
  <p:clrMapOvr>
    <a:masterClrMapping/>
  </p:clrMapOvr>
  <mc:AlternateContent xmlns:mc="http://schemas.openxmlformats.org/markup-compatibility/2006">
    <mc:Choice xmlns:p14="http://schemas.microsoft.com/office/powerpoint/2010/main" Requires="p14">
      <p:transition spd="slow" p14:dur="2000" advTm="22580"/>
    </mc:Choice>
    <mc:Fallback>
      <p:transition spd="slow" advTm="225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pattFill prst="pct5">
          <a:fgClr>
            <a:srgbClr val="4693B1"/>
          </a:fgClr>
          <a:bgClr>
            <a:schemeClr val="bg1"/>
          </a:bgClr>
        </a:patt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A1C873F-24E4-6940-8492-4185736B55E8}"/>
              </a:ext>
            </a:extLst>
          </p:cNvPr>
          <p:cNvSpPr txBox="1"/>
          <p:nvPr/>
        </p:nvSpPr>
        <p:spPr>
          <a:xfrm>
            <a:off x="0" y="2875002"/>
            <a:ext cx="12191999" cy="1446550"/>
          </a:xfrm>
          <a:prstGeom prst="rect">
            <a:avLst/>
          </a:prstGeom>
          <a:noFill/>
        </p:spPr>
        <p:txBody>
          <a:bodyPr wrap="square" rtlCol="0">
            <a:spAutoFit/>
          </a:bodyPr>
          <a:lstStyle/>
          <a:p>
            <a:pPr algn="ctr"/>
            <a:r>
              <a:rPr lang="en-US" sz="8800" b="1" dirty="0">
                <a:solidFill>
                  <a:srgbClr val="4693B1"/>
                </a:solidFill>
                <a:latin typeface="Avenir Next Demi Bold" panose="020B0503020202020204" pitchFamily="34" charset="0"/>
              </a:rPr>
              <a:t>Enrich the Province</a:t>
            </a:r>
          </a:p>
        </p:txBody>
      </p:sp>
      <p:pic>
        <p:nvPicPr>
          <p:cNvPr id="5" name="Audio 4">
            <a:hlinkClick r:id="" action="ppaction://media"/>
            <a:extLst>
              <a:ext uri="{FF2B5EF4-FFF2-40B4-BE49-F238E27FC236}">
                <a16:creationId xmlns:a16="http://schemas.microsoft.com/office/drawing/2014/main" id="{8E60E567-D94E-4F44-8838-09413CC87D5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29988643"/>
      </p:ext>
    </p:extLst>
  </p:cSld>
  <p:clrMapOvr>
    <a:masterClrMapping/>
  </p:clrMapOvr>
  <mc:AlternateContent xmlns:mc="http://schemas.openxmlformats.org/markup-compatibility/2006">
    <mc:Choice xmlns:p14="http://schemas.microsoft.com/office/powerpoint/2010/main" Requires="p14">
      <p:transition spd="slow" p14:dur="2000" advTm="13432"/>
    </mc:Choice>
    <mc:Fallback>
      <p:transition spd="slow" advTm="134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4C92B-90E2-BA44-B74C-BA65AE7A802E}"/>
              </a:ext>
            </a:extLst>
          </p:cNvPr>
          <p:cNvSpPr>
            <a:spLocks noGrp="1"/>
          </p:cNvSpPr>
          <p:nvPr>
            <p:ph type="title"/>
          </p:nvPr>
        </p:nvSpPr>
        <p:spPr/>
        <p:txBody>
          <a:bodyPr/>
          <a:lstStyle/>
          <a:p>
            <a:r>
              <a:rPr lang="en-US" dirty="0">
                <a:latin typeface="Avenir Next" panose="020B0503020202020204" pitchFamily="34" charset="0"/>
              </a:rPr>
              <a:t>Previous Attempts</a:t>
            </a:r>
          </a:p>
        </p:txBody>
      </p:sp>
      <p:sp>
        <p:nvSpPr>
          <p:cNvPr id="3" name="Content Placeholder 2">
            <a:extLst>
              <a:ext uri="{FF2B5EF4-FFF2-40B4-BE49-F238E27FC236}">
                <a16:creationId xmlns:a16="http://schemas.microsoft.com/office/drawing/2014/main" id="{489C617B-18A2-7042-A53C-0923EC8C50D5}"/>
              </a:ext>
            </a:extLst>
          </p:cNvPr>
          <p:cNvSpPr>
            <a:spLocks noGrp="1"/>
          </p:cNvSpPr>
          <p:nvPr>
            <p:ph idx="1"/>
          </p:nvPr>
        </p:nvSpPr>
        <p:spPr/>
        <p:txBody>
          <a:bodyPr>
            <a:normAutofit/>
          </a:bodyPr>
          <a:lstStyle/>
          <a:p>
            <a:r>
              <a:rPr lang="en-US" dirty="0">
                <a:latin typeface="Avenir Book" panose="02000503020000020003" pitchFamily="2" charset="0"/>
              </a:rPr>
              <a:t>5 years with little to no marketing activity</a:t>
            </a:r>
          </a:p>
          <a:p>
            <a:r>
              <a:rPr lang="en-US" dirty="0">
                <a:latin typeface="Avenir Book" panose="02000503020000020003" pitchFamily="2" charset="0"/>
              </a:rPr>
              <a:t>Before that we’ve tried</a:t>
            </a:r>
            <a:endParaRPr lang="en-US" strike="sngStrike" dirty="0">
              <a:latin typeface="Avenir Book" panose="02000503020000020003" pitchFamily="2" charset="0"/>
            </a:endParaRPr>
          </a:p>
          <a:p>
            <a:pPr lvl="1"/>
            <a:r>
              <a:rPr lang="en-US" dirty="0">
                <a:latin typeface="Avenir Book" panose="02000503020000020003" pitchFamily="2" charset="0"/>
              </a:rPr>
              <a:t>Advertising Campaigns</a:t>
            </a:r>
          </a:p>
          <a:p>
            <a:pPr lvl="1"/>
            <a:r>
              <a:rPr lang="en-US" dirty="0">
                <a:latin typeface="Avenir Book" panose="02000503020000020003" pitchFamily="2" charset="0"/>
              </a:rPr>
              <a:t>Events</a:t>
            </a:r>
          </a:p>
          <a:p>
            <a:pPr marL="457200" lvl="1" indent="0">
              <a:buNone/>
            </a:pPr>
            <a:endParaRPr lang="en-US" dirty="0">
              <a:latin typeface="Avenir Book" panose="02000503020000020003" pitchFamily="2" charset="0"/>
            </a:endParaRPr>
          </a:p>
          <a:p>
            <a:r>
              <a:rPr lang="en-US" dirty="0">
                <a:latin typeface="Avenir Book" panose="02000503020000020003" pitchFamily="2" charset="0"/>
              </a:rPr>
              <a:t>First attempt of this scale</a:t>
            </a:r>
          </a:p>
          <a:p>
            <a:pPr lvl="1"/>
            <a:endParaRPr lang="en-US" dirty="0">
              <a:latin typeface="Avenir Book" panose="02000503020000020003" pitchFamily="2" charset="0"/>
            </a:endParaRPr>
          </a:p>
        </p:txBody>
      </p:sp>
      <p:pic>
        <p:nvPicPr>
          <p:cNvPr id="6" name="Audio 5">
            <a:hlinkClick r:id="" action="ppaction://media"/>
            <a:extLst>
              <a:ext uri="{FF2B5EF4-FFF2-40B4-BE49-F238E27FC236}">
                <a16:creationId xmlns:a16="http://schemas.microsoft.com/office/drawing/2014/main" id="{1FA938AA-CD28-47B5-A7C5-12997507867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86055619"/>
      </p:ext>
    </p:extLst>
  </p:cSld>
  <p:clrMapOvr>
    <a:masterClrMapping/>
  </p:clrMapOvr>
  <mc:AlternateContent xmlns:mc="http://schemas.openxmlformats.org/markup-compatibility/2006">
    <mc:Choice xmlns:p14="http://schemas.microsoft.com/office/powerpoint/2010/main" Requires="p14">
      <p:transition spd="slow" p14:dur="2000" advTm="29883"/>
    </mc:Choice>
    <mc:Fallback>
      <p:transition spd="slow" advTm="298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98262-14C8-5D46-99FE-B2736FC6E29D}"/>
              </a:ext>
            </a:extLst>
          </p:cNvPr>
          <p:cNvSpPr>
            <a:spLocks noGrp="1"/>
          </p:cNvSpPr>
          <p:nvPr>
            <p:ph type="title"/>
          </p:nvPr>
        </p:nvSpPr>
        <p:spPr>
          <a:xfrm>
            <a:off x="838200" y="500062"/>
            <a:ext cx="9393195" cy="1325563"/>
          </a:xfrm>
        </p:spPr>
        <p:txBody>
          <a:bodyPr/>
          <a:lstStyle/>
          <a:p>
            <a:r>
              <a:rPr lang="en-US" dirty="0">
                <a:solidFill>
                  <a:schemeClr val="tx1"/>
                </a:solidFill>
                <a:latin typeface="Avenir Next" panose="020B0503020202020204" pitchFamily="34" charset="0"/>
              </a:rPr>
              <a:t>Process</a:t>
            </a:r>
          </a:p>
        </p:txBody>
      </p:sp>
      <p:sp>
        <p:nvSpPr>
          <p:cNvPr id="3" name="Content Placeholder 2">
            <a:extLst>
              <a:ext uri="{FF2B5EF4-FFF2-40B4-BE49-F238E27FC236}">
                <a16:creationId xmlns:a16="http://schemas.microsoft.com/office/drawing/2014/main" id="{B0F046F9-760E-D74A-8D9B-E58F00EF35F9}"/>
              </a:ext>
            </a:extLst>
          </p:cNvPr>
          <p:cNvSpPr>
            <a:spLocks noGrp="1"/>
          </p:cNvSpPr>
          <p:nvPr>
            <p:ph idx="1"/>
          </p:nvPr>
        </p:nvSpPr>
        <p:spPr>
          <a:xfrm>
            <a:off x="838200" y="1606168"/>
            <a:ext cx="10515600" cy="5014087"/>
          </a:xfrm>
        </p:spPr>
        <p:txBody>
          <a:bodyPr>
            <a:noAutofit/>
          </a:bodyPr>
          <a:lstStyle/>
          <a:p>
            <a:pPr marL="457200" indent="-457200">
              <a:lnSpc>
                <a:spcPct val="100000"/>
              </a:lnSpc>
              <a:buFont typeface="+mj-lt"/>
              <a:buAutoNum type="arabicPeriod"/>
            </a:pPr>
            <a:r>
              <a:rPr lang="en-US" sz="2600" dirty="0">
                <a:latin typeface="Avenir Book" panose="02000503020000020003" pitchFamily="2" charset="0"/>
              </a:rPr>
              <a:t>Create a vision</a:t>
            </a:r>
          </a:p>
          <a:p>
            <a:pPr marL="457200" indent="-457200">
              <a:lnSpc>
                <a:spcPct val="100000"/>
              </a:lnSpc>
              <a:buFont typeface="+mj-lt"/>
              <a:buAutoNum type="arabicPeriod"/>
            </a:pPr>
            <a:r>
              <a:rPr lang="en-US" sz="2600" dirty="0">
                <a:latin typeface="Avenir Book" panose="02000503020000020003" pitchFamily="2" charset="0"/>
              </a:rPr>
              <a:t>Assemble the C2020 Advisory Committee </a:t>
            </a:r>
          </a:p>
          <a:p>
            <a:pPr marL="457200" indent="-457200">
              <a:lnSpc>
                <a:spcPct val="100000"/>
              </a:lnSpc>
              <a:buFont typeface="+mj-lt"/>
              <a:buAutoNum type="arabicPeriod"/>
            </a:pPr>
            <a:r>
              <a:rPr lang="en-US" sz="2600" dirty="0">
                <a:latin typeface="Avenir Book" panose="02000503020000020003" pitchFamily="2" charset="0"/>
              </a:rPr>
              <a:t>Develop Advertising &amp; Marketing Campaign</a:t>
            </a:r>
          </a:p>
          <a:p>
            <a:pPr lvl="1">
              <a:buFont typeface="Courier New" panose="02070309020205020404" pitchFamily="49" charset="0"/>
              <a:buChar char="o"/>
            </a:pPr>
            <a:r>
              <a:rPr lang="en-US" dirty="0">
                <a:latin typeface="Avenir Book" panose="02000503020000020003" pitchFamily="2" charset="0"/>
              </a:rPr>
              <a:t>Video, Outdoor, Social, &amp; </a:t>
            </a:r>
            <a:r>
              <a:rPr lang="en-US" b="1" i="1" dirty="0">
                <a:latin typeface="Avenir Black Oblique" panose="02000503020000020003" pitchFamily="2" charset="0"/>
              </a:rPr>
              <a:t>Microsite</a:t>
            </a:r>
          </a:p>
          <a:p>
            <a:pPr lvl="2">
              <a:lnSpc>
                <a:spcPct val="150000"/>
              </a:lnSpc>
              <a:buFont typeface="Courier New" panose="02070309020205020404" pitchFamily="49" charset="0"/>
              <a:buChar char="o"/>
            </a:pPr>
            <a:r>
              <a:rPr lang="en-US" sz="2400" dirty="0">
                <a:latin typeface="Avenir Book" panose="02000503020000020003" pitchFamily="2" charset="0"/>
              </a:rPr>
              <a:t>Research the archives</a:t>
            </a:r>
          </a:p>
          <a:p>
            <a:pPr lvl="2">
              <a:lnSpc>
                <a:spcPct val="150000"/>
              </a:lnSpc>
              <a:buFont typeface="Courier New" panose="02070309020205020404" pitchFamily="49" charset="0"/>
              <a:buChar char="o"/>
            </a:pPr>
            <a:r>
              <a:rPr lang="en-US" sz="2400" dirty="0">
                <a:latin typeface="Avenir Book" panose="02000503020000020003" pitchFamily="2" charset="0"/>
              </a:rPr>
              <a:t>Write the stories</a:t>
            </a:r>
          </a:p>
          <a:p>
            <a:pPr lvl="2">
              <a:lnSpc>
                <a:spcPct val="150000"/>
              </a:lnSpc>
              <a:buFont typeface="Courier New" panose="02070309020205020404" pitchFamily="49" charset="0"/>
              <a:buChar char="o"/>
            </a:pPr>
            <a:r>
              <a:rPr lang="en-US" sz="2400" dirty="0">
                <a:latin typeface="Avenir Book" panose="02000503020000020003" pitchFamily="2" charset="0"/>
              </a:rPr>
              <a:t>Wireframe the website</a:t>
            </a:r>
          </a:p>
          <a:p>
            <a:pPr lvl="2">
              <a:lnSpc>
                <a:spcPct val="150000"/>
              </a:lnSpc>
              <a:buFont typeface="Courier New" panose="02070309020205020404" pitchFamily="49" charset="0"/>
              <a:buChar char="o"/>
            </a:pPr>
            <a:r>
              <a:rPr lang="en-US" sz="2400" dirty="0">
                <a:latin typeface="Avenir Book" panose="02000503020000020003" pitchFamily="2" charset="0"/>
              </a:rPr>
              <a:t>Build the websites</a:t>
            </a:r>
          </a:p>
          <a:p>
            <a:pPr lvl="2">
              <a:lnSpc>
                <a:spcPct val="150000"/>
              </a:lnSpc>
              <a:buFont typeface="Courier New" panose="02070309020205020404" pitchFamily="49" charset="0"/>
              <a:buChar char="o"/>
            </a:pPr>
            <a:r>
              <a:rPr lang="en-US" sz="2400" dirty="0">
                <a:latin typeface="Avenir Book" panose="02000503020000020003" pitchFamily="2" charset="0"/>
              </a:rPr>
              <a:t>Revisions, revisions &amp; more revisions</a:t>
            </a:r>
          </a:p>
          <a:p>
            <a:endParaRPr lang="en-US" dirty="0"/>
          </a:p>
        </p:txBody>
      </p:sp>
      <p:pic>
        <p:nvPicPr>
          <p:cNvPr id="6" name="Audio 5">
            <a:hlinkClick r:id="" action="ppaction://media"/>
            <a:extLst>
              <a:ext uri="{FF2B5EF4-FFF2-40B4-BE49-F238E27FC236}">
                <a16:creationId xmlns:a16="http://schemas.microsoft.com/office/drawing/2014/main" id="{D6B11ABD-0BCF-4504-88B7-16EE95605F3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63741817"/>
      </p:ext>
    </p:extLst>
  </p:cSld>
  <p:clrMapOvr>
    <a:masterClrMapping/>
  </p:clrMapOvr>
  <mc:AlternateContent xmlns:mc="http://schemas.openxmlformats.org/markup-compatibility/2006">
    <mc:Choice xmlns:p14="http://schemas.microsoft.com/office/powerpoint/2010/main" Requires="p14">
      <p:transition spd="slow" p14:dur="2000" advTm="40531"/>
    </mc:Choice>
    <mc:Fallback>
      <p:transition spd="slow" advTm="405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9DF6E-DB00-B94E-AF8E-A2659D12CE9D}"/>
              </a:ext>
            </a:extLst>
          </p:cNvPr>
          <p:cNvSpPr>
            <a:spLocks noGrp="1"/>
          </p:cNvSpPr>
          <p:nvPr>
            <p:ph type="title"/>
          </p:nvPr>
        </p:nvSpPr>
        <p:spPr/>
        <p:txBody>
          <a:bodyPr/>
          <a:lstStyle/>
          <a:p>
            <a:r>
              <a:rPr lang="en-US" dirty="0">
                <a:latin typeface="Avenir Next" panose="020B0503020202020204" pitchFamily="34" charset="0"/>
              </a:rPr>
              <a:t>Microsite Investment</a:t>
            </a:r>
          </a:p>
        </p:txBody>
      </p:sp>
      <p:sp>
        <p:nvSpPr>
          <p:cNvPr id="5" name="Text Placeholder 4">
            <a:extLst>
              <a:ext uri="{FF2B5EF4-FFF2-40B4-BE49-F238E27FC236}">
                <a16:creationId xmlns:a16="http://schemas.microsoft.com/office/drawing/2014/main" id="{C9C93B07-8C6C-5546-B105-BB6490BA4D47}"/>
              </a:ext>
            </a:extLst>
          </p:cNvPr>
          <p:cNvSpPr>
            <a:spLocks noGrp="1"/>
          </p:cNvSpPr>
          <p:nvPr>
            <p:ph type="body" idx="1"/>
          </p:nvPr>
        </p:nvSpPr>
        <p:spPr/>
        <p:txBody>
          <a:bodyPr>
            <a:normAutofit/>
          </a:bodyPr>
          <a:lstStyle/>
          <a:p>
            <a:r>
              <a:rPr lang="en-US" sz="2800" dirty="0">
                <a:latin typeface="Avenir Book" panose="02000503020000020003" pitchFamily="2" charset="0"/>
              </a:rPr>
              <a:t>Team/Total time spent</a:t>
            </a:r>
          </a:p>
        </p:txBody>
      </p:sp>
      <p:sp>
        <p:nvSpPr>
          <p:cNvPr id="6" name="Content Placeholder 5">
            <a:extLst>
              <a:ext uri="{FF2B5EF4-FFF2-40B4-BE49-F238E27FC236}">
                <a16:creationId xmlns:a16="http://schemas.microsoft.com/office/drawing/2014/main" id="{53AD682D-5D39-7F46-A467-778ECC8E6F7C}"/>
              </a:ext>
            </a:extLst>
          </p:cNvPr>
          <p:cNvSpPr>
            <a:spLocks noGrp="1"/>
          </p:cNvSpPr>
          <p:nvPr>
            <p:ph sz="half" idx="2"/>
          </p:nvPr>
        </p:nvSpPr>
        <p:spPr>
          <a:xfrm>
            <a:off x="839788" y="2625407"/>
            <a:ext cx="5157787" cy="3684588"/>
          </a:xfrm>
        </p:spPr>
        <p:txBody>
          <a:bodyPr>
            <a:noAutofit/>
          </a:bodyPr>
          <a:lstStyle/>
          <a:p>
            <a:pPr>
              <a:lnSpc>
                <a:spcPct val="150000"/>
              </a:lnSpc>
            </a:pPr>
            <a:r>
              <a:rPr lang="en-US" sz="2400" dirty="0">
                <a:latin typeface="Avenir Book" panose="02000503020000020003" pitchFamily="2" charset="0"/>
              </a:rPr>
              <a:t>1 Year of research</a:t>
            </a:r>
          </a:p>
          <a:p>
            <a:pPr>
              <a:lnSpc>
                <a:spcPct val="150000"/>
              </a:lnSpc>
            </a:pPr>
            <a:r>
              <a:rPr lang="en-US" sz="2400" dirty="0">
                <a:latin typeface="Avenir Book" panose="02000503020000020003" pitchFamily="2" charset="0"/>
              </a:rPr>
              <a:t>3 Writers</a:t>
            </a:r>
          </a:p>
          <a:p>
            <a:pPr>
              <a:lnSpc>
                <a:spcPct val="150000"/>
              </a:lnSpc>
            </a:pPr>
            <a:r>
              <a:rPr lang="en-US" sz="2400" dirty="0">
                <a:latin typeface="Avenir Book" panose="02000503020000020003" pitchFamily="2" charset="0"/>
              </a:rPr>
              <a:t>2 Staff </a:t>
            </a:r>
          </a:p>
          <a:p>
            <a:pPr>
              <a:lnSpc>
                <a:spcPct val="150000"/>
              </a:lnSpc>
            </a:pPr>
            <a:r>
              <a:rPr lang="en-US" sz="2400" dirty="0">
                <a:latin typeface="Avenir Book" panose="02000503020000020003" pitchFamily="2" charset="0"/>
              </a:rPr>
              <a:t>1 External Agency</a:t>
            </a:r>
          </a:p>
        </p:txBody>
      </p:sp>
      <p:sp>
        <p:nvSpPr>
          <p:cNvPr id="7" name="Text Placeholder 6">
            <a:extLst>
              <a:ext uri="{FF2B5EF4-FFF2-40B4-BE49-F238E27FC236}">
                <a16:creationId xmlns:a16="http://schemas.microsoft.com/office/drawing/2014/main" id="{DE72B9FA-12DA-074C-BD7E-C28F7555B138}"/>
              </a:ext>
            </a:extLst>
          </p:cNvPr>
          <p:cNvSpPr>
            <a:spLocks noGrp="1"/>
          </p:cNvSpPr>
          <p:nvPr>
            <p:ph type="body" sz="quarter" idx="3"/>
          </p:nvPr>
        </p:nvSpPr>
        <p:spPr/>
        <p:txBody>
          <a:bodyPr>
            <a:normAutofit/>
          </a:bodyPr>
          <a:lstStyle/>
          <a:p>
            <a:r>
              <a:rPr lang="en-US" sz="2800" dirty="0">
                <a:latin typeface="Avenir Book" panose="02000503020000020003" pitchFamily="2" charset="0"/>
              </a:rPr>
              <a:t>Financial</a:t>
            </a:r>
          </a:p>
        </p:txBody>
      </p:sp>
      <p:sp>
        <p:nvSpPr>
          <p:cNvPr id="8" name="Content Placeholder 7">
            <a:extLst>
              <a:ext uri="{FF2B5EF4-FFF2-40B4-BE49-F238E27FC236}">
                <a16:creationId xmlns:a16="http://schemas.microsoft.com/office/drawing/2014/main" id="{BCA60BF0-9A7F-8C42-942E-BB82A077D54F}"/>
              </a:ext>
            </a:extLst>
          </p:cNvPr>
          <p:cNvSpPr>
            <a:spLocks noGrp="1"/>
          </p:cNvSpPr>
          <p:nvPr>
            <p:ph sz="quarter" idx="4"/>
          </p:nvPr>
        </p:nvSpPr>
        <p:spPr>
          <a:xfrm>
            <a:off x="6172200" y="2808287"/>
            <a:ext cx="5183188" cy="3684588"/>
          </a:xfrm>
        </p:spPr>
        <p:txBody>
          <a:bodyPr>
            <a:normAutofit/>
          </a:bodyPr>
          <a:lstStyle/>
          <a:p>
            <a:r>
              <a:rPr lang="en-US" sz="2400" dirty="0">
                <a:latin typeface="Avenir Book" panose="02000503020000020003" pitchFamily="2" charset="0"/>
              </a:rPr>
              <a:t>$112,000</a:t>
            </a:r>
          </a:p>
          <a:p>
            <a:pPr lvl="1">
              <a:buFont typeface="Courier New" panose="02070309020205020404" pitchFamily="49" charset="0"/>
              <a:buChar char="o"/>
            </a:pPr>
            <a:r>
              <a:rPr lang="en-US" dirty="0">
                <a:latin typeface="Avenir Book" panose="02000503020000020003" pitchFamily="2" charset="0"/>
              </a:rPr>
              <a:t>Not including employee time</a:t>
            </a:r>
          </a:p>
        </p:txBody>
      </p:sp>
      <p:pic>
        <p:nvPicPr>
          <p:cNvPr id="4" name="Audio 3">
            <a:hlinkClick r:id="" action="ppaction://media"/>
            <a:extLst>
              <a:ext uri="{FF2B5EF4-FFF2-40B4-BE49-F238E27FC236}">
                <a16:creationId xmlns:a16="http://schemas.microsoft.com/office/drawing/2014/main" id="{08519272-5877-452A-A8C9-4F52F537FBF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85192883"/>
      </p:ext>
    </p:extLst>
  </p:cSld>
  <p:clrMapOvr>
    <a:masterClrMapping/>
  </p:clrMapOvr>
  <mc:AlternateContent xmlns:mc="http://schemas.openxmlformats.org/markup-compatibility/2006">
    <mc:Choice xmlns:p14="http://schemas.microsoft.com/office/powerpoint/2010/main" Requires="p14">
      <p:transition spd="slow" p14:dur="2000" advTm="20879"/>
    </mc:Choice>
    <mc:Fallback>
      <p:transition spd="slow" advTm="208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85C20-4148-8E4D-B7E7-D4FD6704ECBD}"/>
              </a:ext>
            </a:extLst>
          </p:cNvPr>
          <p:cNvSpPr>
            <a:spLocks noGrp="1"/>
          </p:cNvSpPr>
          <p:nvPr>
            <p:ph type="title"/>
          </p:nvPr>
        </p:nvSpPr>
        <p:spPr/>
        <p:txBody>
          <a:bodyPr/>
          <a:lstStyle/>
          <a:p>
            <a:r>
              <a:rPr lang="en-US" dirty="0">
                <a:latin typeface="Avenir Next" panose="020B0503020202020204" pitchFamily="34" charset="0"/>
              </a:rPr>
              <a:t>Learnings: What went well</a:t>
            </a:r>
          </a:p>
        </p:txBody>
      </p:sp>
      <p:sp>
        <p:nvSpPr>
          <p:cNvPr id="3" name="Content Placeholder 2">
            <a:extLst>
              <a:ext uri="{FF2B5EF4-FFF2-40B4-BE49-F238E27FC236}">
                <a16:creationId xmlns:a16="http://schemas.microsoft.com/office/drawing/2014/main" id="{0385912E-598A-AB49-AD9D-0930DE61709F}"/>
              </a:ext>
            </a:extLst>
          </p:cNvPr>
          <p:cNvSpPr>
            <a:spLocks noGrp="1"/>
          </p:cNvSpPr>
          <p:nvPr>
            <p:ph idx="1"/>
          </p:nvPr>
        </p:nvSpPr>
        <p:spPr>
          <a:xfrm>
            <a:off x="838199" y="2348139"/>
            <a:ext cx="10515600" cy="4351338"/>
          </a:xfrm>
        </p:spPr>
        <p:txBody>
          <a:bodyPr>
            <a:normAutofit/>
          </a:bodyPr>
          <a:lstStyle/>
          <a:p>
            <a:pPr>
              <a:lnSpc>
                <a:spcPct val="200000"/>
              </a:lnSpc>
            </a:pPr>
            <a:r>
              <a:rPr lang="en-US" sz="2400" dirty="0">
                <a:latin typeface="Avenir Book" panose="02000503020000020003" pitchFamily="2" charset="0"/>
              </a:rPr>
              <a:t>Access to the knowledge of our member base</a:t>
            </a:r>
          </a:p>
          <a:p>
            <a:pPr>
              <a:lnSpc>
                <a:spcPct val="200000"/>
              </a:lnSpc>
            </a:pPr>
            <a:r>
              <a:rPr lang="en-US" sz="2400" dirty="0">
                <a:latin typeface="Avenir Book" panose="02000503020000020003" pitchFamily="2" charset="0"/>
              </a:rPr>
              <a:t>A large network of archival resources</a:t>
            </a:r>
          </a:p>
        </p:txBody>
      </p:sp>
      <p:pic>
        <p:nvPicPr>
          <p:cNvPr id="4" name="Audio 3">
            <a:hlinkClick r:id="" action="ppaction://media"/>
            <a:extLst>
              <a:ext uri="{FF2B5EF4-FFF2-40B4-BE49-F238E27FC236}">
                <a16:creationId xmlns:a16="http://schemas.microsoft.com/office/drawing/2014/main" id="{D29E0A57-2426-4E64-A9C6-CBA551B336B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31899287"/>
      </p:ext>
    </p:extLst>
  </p:cSld>
  <p:clrMapOvr>
    <a:masterClrMapping/>
  </p:clrMapOvr>
  <mc:AlternateContent xmlns:mc="http://schemas.openxmlformats.org/markup-compatibility/2006">
    <mc:Choice xmlns:p14="http://schemas.microsoft.com/office/powerpoint/2010/main" Requires="p14">
      <p:transition spd="slow" p14:dur="2000" advTm="34122"/>
    </mc:Choice>
    <mc:Fallback>
      <p:transition spd="slow" advTm="341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{276217A7-C788-A44A-9D8E-89ACB524EA34}tf16401378</Template>
  <TotalTime>16461</TotalTime>
  <Words>1420</Words>
  <Application>Microsoft Office PowerPoint</Application>
  <PresentationFormat>Widescreen</PresentationFormat>
  <Paragraphs>127</Paragraphs>
  <Slides>17</Slides>
  <Notes>17</Notes>
  <HiddenSlides>0</HiddenSlides>
  <MMClips>16</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17</vt:i4>
      </vt:variant>
    </vt:vector>
  </HeadingPairs>
  <TitlesOfParts>
    <vt:vector size="27" baseType="lpstr">
      <vt:lpstr>Arial</vt:lpstr>
      <vt:lpstr>Avenir Black Oblique</vt:lpstr>
      <vt:lpstr>Avenir Book</vt:lpstr>
      <vt:lpstr>Avenir Medium Oblique</vt:lpstr>
      <vt:lpstr>Avenir Next</vt:lpstr>
      <vt:lpstr>Avenir Next Demi Bold</vt:lpstr>
      <vt:lpstr>Calibri</vt:lpstr>
      <vt:lpstr>Courier New</vt:lpstr>
      <vt:lpstr>Montserrat</vt:lpstr>
      <vt:lpstr>Office Theme</vt:lpstr>
      <vt:lpstr>Discover APEGA</vt:lpstr>
      <vt:lpstr>Shirley Layne  CMP, PR Dipl., FGC (Hon.)</vt:lpstr>
      <vt:lpstr>PowerPoint Presentation</vt:lpstr>
      <vt:lpstr>Need</vt:lpstr>
      <vt:lpstr>PowerPoint Presentation</vt:lpstr>
      <vt:lpstr>Previous Attempts</vt:lpstr>
      <vt:lpstr>Process</vt:lpstr>
      <vt:lpstr>Microsite Investment</vt:lpstr>
      <vt:lpstr>Learnings: What went well</vt:lpstr>
      <vt:lpstr>Learnings: What went wrong</vt:lpstr>
      <vt:lpstr>Learnings: Next time?</vt:lpstr>
      <vt:lpstr>Benefits and Outcomes</vt:lpstr>
      <vt:lpstr>PowerPoint Presentation</vt:lpstr>
      <vt:lpstr>Stories That Stood Out</vt:lpstr>
      <vt:lpstr>Champions of Change: Alberta’s First Female Engineers (1935)</vt:lpstr>
      <vt:lpstr>Next Steps: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Patrick Harris</dc:creator>
  <cp:lastModifiedBy>S L</cp:lastModifiedBy>
  <cp:revision>40</cp:revision>
  <dcterms:created xsi:type="dcterms:W3CDTF">2021-04-14T13:58:16Z</dcterms:created>
  <dcterms:modified xsi:type="dcterms:W3CDTF">2021-09-11T21:19:42Z</dcterms:modified>
</cp:coreProperties>
</file>